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65" r:id="rId3"/>
    <p:sldId id="258" r:id="rId4"/>
    <p:sldId id="259" r:id="rId5"/>
    <p:sldId id="260" r:id="rId6"/>
    <p:sldId id="262" r:id="rId7"/>
    <p:sldId id="272" r:id="rId8"/>
    <p:sldId id="271" r:id="rId9"/>
    <p:sldId id="268" r:id="rId10"/>
    <p:sldId id="267" r:id="rId11"/>
    <p:sldId id="269" r:id="rId12"/>
    <p:sldId id="266" r:id="rId13"/>
    <p:sldId id="263" r:id="rId14"/>
    <p:sldId id="270"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5340" autoAdjust="0"/>
  </p:normalViewPr>
  <p:slideViewPr>
    <p:cSldViewPr snapToGrid="0">
      <p:cViewPr varScale="1">
        <p:scale>
          <a:sx n="71" d="100"/>
          <a:sy n="71" d="100"/>
        </p:scale>
        <p:origin x="197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D5EEA0-00D7-44D9-8A37-E22D8195447F}" type="datetimeFigureOut">
              <a:rPr lang="en-US" smtClean="0"/>
              <a:t>3/2/2018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68DB3-C08A-403C-958C-A25F4FE77401}" type="slidenum">
              <a:rPr lang="en-US" smtClean="0"/>
              <a:t>‹#›</a:t>
            </a:fld>
            <a:endParaRPr lang="en-US"/>
          </a:p>
        </p:txBody>
      </p:sp>
    </p:spTree>
    <p:extLst>
      <p:ext uri="{BB962C8B-B14F-4D97-AF65-F5344CB8AC3E}">
        <p14:creationId xmlns:p14="http://schemas.microsoft.com/office/powerpoint/2010/main" val="2714476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Corey Austen, and I will be presenting on an analysis I did on my wife’s Instagram.  This is intended for a general audience.</a:t>
            </a:r>
          </a:p>
          <a:p>
            <a:r>
              <a:rPr lang="en-US" dirty="0"/>
              <a:t>*change slide*</a:t>
            </a:r>
          </a:p>
        </p:txBody>
      </p:sp>
      <p:sp>
        <p:nvSpPr>
          <p:cNvPr id="4" name="Slide Number Placeholder 3"/>
          <p:cNvSpPr>
            <a:spLocks noGrp="1"/>
          </p:cNvSpPr>
          <p:nvPr>
            <p:ph type="sldNum" sz="quarter" idx="10"/>
          </p:nvPr>
        </p:nvSpPr>
        <p:spPr/>
        <p:txBody>
          <a:bodyPr/>
          <a:lstStyle/>
          <a:p>
            <a:fld id="{62F68DB3-C08A-403C-958C-A25F4FE77401}" type="slidenum">
              <a:rPr lang="en-US" smtClean="0"/>
              <a:t>1</a:t>
            </a:fld>
            <a:endParaRPr lang="en-US"/>
          </a:p>
        </p:txBody>
      </p:sp>
    </p:spTree>
    <p:extLst>
      <p:ext uri="{BB962C8B-B14F-4D97-AF65-F5344CB8AC3E}">
        <p14:creationId xmlns:p14="http://schemas.microsoft.com/office/powerpoint/2010/main" val="6211758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has never been a sadness that can’t be cured by breakfast food.</a:t>
            </a:r>
          </a:p>
        </p:txBody>
      </p:sp>
      <p:sp>
        <p:nvSpPr>
          <p:cNvPr id="4" name="Slide Number Placeholder 3"/>
          <p:cNvSpPr>
            <a:spLocks noGrp="1"/>
          </p:cNvSpPr>
          <p:nvPr>
            <p:ph type="sldNum" sz="quarter" idx="10"/>
          </p:nvPr>
        </p:nvSpPr>
        <p:spPr/>
        <p:txBody>
          <a:bodyPr/>
          <a:lstStyle/>
          <a:p>
            <a:fld id="{62F68DB3-C08A-403C-958C-A25F4FE77401}" type="slidenum">
              <a:rPr lang="en-US" smtClean="0"/>
              <a:t>11</a:t>
            </a:fld>
            <a:endParaRPr lang="en-US"/>
          </a:p>
        </p:txBody>
      </p:sp>
    </p:spTree>
    <p:extLst>
      <p:ext uri="{BB962C8B-B14F-4D97-AF65-F5344CB8AC3E}">
        <p14:creationId xmlns:p14="http://schemas.microsoft.com/office/powerpoint/2010/main" val="4162934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Autumn (Thanksgiving, her favorite holiday)</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Now using these topics, we can see was that posts in the “Blog/Fashion” topic *PRESS KEY* did extremely well, with 31.9% of them being labeled as “great posts.”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*PRESS KEY* </a:t>
            </a:r>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Shopping also didn’t do too bad with 26.1%. </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62F68DB3-C08A-403C-958C-A25F4FE77401}" type="slidenum">
              <a:rPr lang="en-US" smtClean="0"/>
              <a:t>12</a:t>
            </a:fld>
            <a:endParaRPr lang="en-US"/>
          </a:p>
        </p:txBody>
      </p:sp>
    </p:spTree>
    <p:extLst>
      <p:ext uri="{BB962C8B-B14F-4D97-AF65-F5344CB8AC3E}">
        <p14:creationId xmlns:p14="http://schemas.microsoft.com/office/powerpoint/2010/main" val="25065243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the model known as the decision tree was the most accurate in terms of predicting whether a post was a </a:t>
            </a:r>
            <a:r>
              <a:rPr lang="en-US"/>
              <a:t>great post or not, </a:t>
            </a:r>
            <a:r>
              <a:rPr lang="en-US" dirty="0"/>
              <a:t>and I decided to show its performance with the data structured 3 different ways: </a:t>
            </a:r>
          </a:p>
          <a:p>
            <a:r>
              <a:rPr lang="en-US" dirty="0"/>
              <a:t>1. Removing all hashtags, meaning only the actual text of the post is looked at.</a:t>
            </a:r>
          </a:p>
          <a:p>
            <a:r>
              <a:rPr lang="en-US" dirty="0"/>
              <a:t>2. Leaving in all hashtags, including the ones that are seen on every post</a:t>
            </a:r>
          </a:p>
          <a:p>
            <a:r>
              <a:rPr lang="en-US" dirty="0"/>
              <a:t>3. Removing the common hashtags, so only the unique ones are left in.</a:t>
            </a:r>
          </a:p>
          <a:p>
            <a:r>
              <a:rPr lang="en-US" dirty="0"/>
              <a:t>As we can see, removing the common hashtags gave us the best overall prediction outcome. *PRESS KEY* </a:t>
            </a:r>
          </a:p>
          <a:p>
            <a:r>
              <a:rPr lang="en-US" dirty="0"/>
              <a:t>Now, it should be noted that although the overall prediction rate is 85%, the rate at which it can pick out the great posts themselves is only 38% of the time, so I probably wouldn’t hand this model over to Annie and be confident that she would start getting more likes.</a:t>
            </a:r>
          </a:p>
        </p:txBody>
      </p:sp>
      <p:sp>
        <p:nvSpPr>
          <p:cNvPr id="4" name="Slide Number Placeholder 3"/>
          <p:cNvSpPr>
            <a:spLocks noGrp="1"/>
          </p:cNvSpPr>
          <p:nvPr>
            <p:ph type="sldNum" sz="quarter" idx="10"/>
          </p:nvPr>
        </p:nvSpPr>
        <p:spPr/>
        <p:txBody>
          <a:bodyPr/>
          <a:lstStyle/>
          <a:p>
            <a:fld id="{62F68DB3-C08A-403C-958C-A25F4FE77401}" type="slidenum">
              <a:rPr lang="en-US" smtClean="0"/>
              <a:t>13</a:t>
            </a:fld>
            <a:endParaRPr lang="en-US"/>
          </a:p>
        </p:txBody>
      </p:sp>
    </p:spTree>
    <p:extLst>
      <p:ext uri="{BB962C8B-B14F-4D97-AF65-F5344CB8AC3E}">
        <p14:creationId xmlns:p14="http://schemas.microsoft.com/office/powerpoint/2010/main" val="2675192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recap:</a:t>
            </a:r>
          </a:p>
          <a:p>
            <a:endParaRPr lang="en-US" dirty="0"/>
          </a:p>
          <a:p>
            <a:r>
              <a:rPr lang="en-US" dirty="0"/>
              <a:t>The analysis brought about 8 different categories.  I found that it was possible to predict her “great posts,” but not well enough to be useful.  It may be possible to get better results in the future with some additional data, but I’ll have to wait until she posts more pictures.  The information I did find that could be helpful to her in getting more likes on her posts is that her most successful topics are her blog and her shopping adventures.</a:t>
            </a:r>
          </a:p>
        </p:txBody>
      </p:sp>
      <p:sp>
        <p:nvSpPr>
          <p:cNvPr id="4" name="Slide Number Placeholder 3"/>
          <p:cNvSpPr>
            <a:spLocks noGrp="1"/>
          </p:cNvSpPr>
          <p:nvPr>
            <p:ph type="sldNum" sz="quarter" idx="10"/>
          </p:nvPr>
        </p:nvSpPr>
        <p:spPr/>
        <p:txBody>
          <a:bodyPr/>
          <a:lstStyle/>
          <a:p>
            <a:fld id="{62F68DB3-C08A-403C-958C-A25F4FE77401}" type="slidenum">
              <a:rPr lang="en-US" smtClean="0"/>
              <a:t>14</a:t>
            </a:fld>
            <a:endParaRPr lang="en-US"/>
          </a:p>
        </p:txBody>
      </p:sp>
    </p:spTree>
    <p:extLst>
      <p:ext uri="{BB962C8B-B14F-4D97-AF65-F5344CB8AC3E}">
        <p14:creationId xmlns:p14="http://schemas.microsoft.com/office/powerpoint/2010/main" val="42533847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a:t>
            </a:r>
          </a:p>
          <a:p>
            <a:endParaRPr lang="en-US" dirty="0"/>
          </a:p>
          <a:p>
            <a:r>
              <a:rPr lang="en-US" dirty="0"/>
              <a:t>Thank you.</a:t>
            </a:r>
          </a:p>
        </p:txBody>
      </p:sp>
      <p:sp>
        <p:nvSpPr>
          <p:cNvPr id="4" name="Slide Number Placeholder 3"/>
          <p:cNvSpPr>
            <a:spLocks noGrp="1"/>
          </p:cNvSpPr>
          <p:nvPr>
            <p:ph type="sldNum" sz="quarter" idx="10"/>
          </p:nvPr>
        </p:nvSpPr>
        <p:spPr/>
        <p:txBody>
          <a:bodyPr/>
          <a:lstStyle/>
          <a:p>
            <a:fld id="{62F68DB3-C08A-403C-958C-A25F4FE77401}" type="slidenum">
              <a:rPr lang="en-US" smtClean="0"/>
              <a:t>15</a:t>
            </a:fld>
            <a:endParaRPr lang="en-US"/>
          </a:p>
        </p:txBody>
      </p:sp>
    </p:spTree>
    <p:extLst>
      <p:ext uri="{BB962C8B-B14F-4D97-AF65-F5344CB8AC3E}">
        <p14:creationId xmlns:p14="http://schemas.microsoft.com/office/powerpoint/2010/main" val="720308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my wife, Annie.  She has a highly curated Instagram, as well as a fashion blog.  She has a very curated and maintained Instagram, as well as a blog.  </a:t>
            </a:r>
          </a:p>
          <a:p>
            <a:endParaRPr lang="en-US" dirty="0"/>
          </a:p>
        </p:txBody>
      </p:sp>
      <p:sp>
        <p:nvSpPr>
          <p:cNvPr id="4" name="Slide Number Placeholder 3"/>
          <p:cNvSpPr>
            <a:spLocks noGrp="1"/>
          </p:cNvSpPr>
          <p:nvPr>
            <p:ph type="sldNum" sz="quarter" idx="10"/>
          </p:nvPr>
        </p:nvSpPr>
        <p:spPr/>
        <p:txBody>
          <a:bodyPr/>
          <a:lstStyle/>
          <a:p>
            <a:fld id="{62F68DB3-C08A-403C-958C-A25F4FE77401}" type="slidenum">
              <a:rPr lang="en-US" smtClean="0"/>
              <a:t>2</a:t>
            </a:fld>
            <a:endParaRPr lang="en-US"/>
          </a:p>
        </p:txBody>
      </p:sp>
    </p:spTree>
    <p:extLst>
      <p:ext uri="{BB962C8B-B14F-4D97-AF65-F5344CB8AC3E}">
        <p14:creationId xmlns:p14="http://schemas.microsoft.com/office/powerpoint/2010/main" val="607870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overall point of my presentation is I want to use her Instagram to answer the question:</a:t>
            </a:r>
          </a:p>
          <a:p>
            <a:endParaRPr lang="en-US" dirty="0"/>
          </a:p>
          <a:p>
            <a:r>
              <a:rPr lang="en-US" dirty="0"/>
              <a:t>What does she post about!?!  Its not that I don’t know, I’m a good and supportive husband.  But if I can have software verify that, why not?</a:t>
            </a:r>
          </a:p>
          <a:p>
            <a:endParaRPr lang="en-US" dirty="0"/>
          </a:p>
          <a:p>
            <a:r>
              <a:rPr lang="en-US" dirty="0"/>
              <a:t>Also, can I predict whether something will be, in her eyes, a “great post.”</a:t>
            </a:r>
          </a:p>
        </p:txBody>
      </p:sp>
      <p:sp>
        <p:nvSpPr>
          <p:cNvPr id="4" name="Slide Number Placeholder 3"/>
          <p:cNvSpPr>
            <a:spLocks noGrp="1"/>
          </p:cNvSpPr>
          <p:nvPr>
            <p:ph type="sldNum" sz="quarter" idx="10"/>
          </p:nvPr>
        </p:nvSpPr>
        <p:spPr/>
        <p:txBody>
          <a:bodyPr/>
          <a:lstStyle/>
          <a:p>
            <a:fld id="{62F68DB3-C08A-403C-958C-A25F4FE77401}" type="slidenum">
              <a:rPr lang="en-US" smtClean="0"/>
              <a:t>3</a:t>
            </a:fld>
            <a:endParaRPr lang="en-US"/>
          </a:p>
        </p:txBody>
      </p:sp>
    </p:spTree>
    <p:extLst>
      <p:ext uri="{BB962C8B-B14F-4D97-AF65-F5344CB8AC3E}">
        <p14:creationId xmlns:p14="http://schemas.microsoft.com/office/powerpoint/2010/main" val="964613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total, at least when I pulled the data, there were 255 Instagram Posts.</a:t>
            </a:r>
          </a:p>
          <a:p>
            <a:endParaRPr lang="en-US" dirty="0"/>
          </a:p>
          <a:p>
            <a:r>
              <a:rPr lang="en-US" dirty="0"/>
              <a:t>When I asked her what she considers to be a really good post in terms of the number of “likes,” she said that any post that gets at least 250 likes is a great post.</a:t>
            </a:r>
          </a:p>
          <a:p>
            <a:r>
              <a:rPr lang="en-US" dirty="0"/>
              <a:t>So based on that, she had a total of 41 post that I labelled as “great.”</a:t>
            </a:r>
          </a:p>
          <a:p>
            <a:endParaRPr lang="en-US" dirty="0"/>
          </a:p>
          <a:p>
            <a:r>
              <a:rPr lang="en-US" dirty="0"/>
              <a:t>So when I started doing this, I admittedly didn’t know a whole lot about Instagram other than what she had told me in passing.  Getting the information from Instagram was a bit more challenging than I had originally expected.  There isn’t a clean way to just pull all of the text from your account, so I had to go to each post and copy/paste all the text out into Excel, along with writing down the likes.  I also had to remove emojis from all the posts to </a:t>
            </a:r>
          </a:p>
          <a:p>
            <a:endParaRPr lang="en-US" dirty="0"/>
          </a:p>
          <a:p>
            <a:r>
              <a:rPr lang="en-US" dirty="0"/>
              <a:t>One challenge here was to figure out how to handle the Hashtags. The Hashtags are used to manually categorize the posts.  However, she pointed out that many of those hashtags are “generic,” in that she adds them to literally every one to help increase visibility.  Luckily she has a tool where she can apply a hashtag “template”, so I went ahead and removed them as they wouldn’t be much help with what I was trying to do.</a:t>
            </a:r>
          </a:p>
        </p:txBody>
      </p:sp>
      <p:sp>
        <p:nvSpPr>
          <p:cNvPr id="4" name="Slide Number Placeholder 3"/>
          <p:cNvSpPr>
            <a:spLocks noGrp="1"/>
          </p:cNvSpPr>
          <p:nvPr>
            <p:ph type="sldNum" sz="quarter" idx="10"/>
          </p:nvPr>
        </p:nvSpPr>
        <p:spPr/>
        <p:txBody>
          <a:bodyPr/>
          <a:lstStyle/>
          <a:p>
            <a:fld id="{62F68DB3-C08A-403C-958C-A25F4FE77401}" type="slidenum">
              <a:rPr lang="en-US" smtClean="0"/>
              <a:t>4</a:t>
            </a:fld>
            <a:endParaRPr lang="en-US"/>
          </a:p>
        </p:txBody>
      </p:sp>
    </p:spTree>
    <p:extLst>
      <p:ext uri="{BB962C8B-B14F-4D97-AF65-F5344CB8AC3E}">
        <p14:creationId xmlns:p14="http://schemas.microsoft.com/office/powerpoint/2010/main" val="2439595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Obligatory word cloud… notice anything weird?  She REALLY likes “A” words.  My wife, Annie Austen, is a big fan of alliterations.</a:t>
            </a:r>
            <a:endParaRPr lang="en-US" b="0" dirty="0">
              <a:effectLst/>
            </a:endParaRPr>
          </a:p>
          <a:p>
            <a:endParaRPr lang="en-US" dirty="0"/>
          </a:p>
        </p:txBody>
      </p:sp>
      <p:sp>
        <p:nvSpPr>
          <p:cNvPr id="4" name="Slide Number Placeholder 3"/>
          <p:cNvSpPr>
            <a:spLocks noGrp="1"/>
          </p:cNvSpPr>
          <p:nvPr>
            <p:ph type="sldNum" sz="quarter" idx="10"/>
          </p:nvPr>
        </p:nvSpPr>
        <p:spPr/>
        <p:txBody>
          <a:bodyPr/>
          <a:lstStyle/>
          <a:p>
            <a:fld id="{62F68DB3-C08A-403C-958C-A25F4FE77401}" type="slidenum">
              <a:rPr lang="en-US" smtClean="0"/>
              <a:t>5</a:t>
            </a:fld>
            <a:endParaRPr lang="en-US"/>
          </a:p>
        </p:txBody>
      </p:sp>
    </p:spTree>
    <p:extLst>
      <p:ext uri="{BB962C8B-B14F-4D97-AF65-F5344CB8AC3E}">
        <p14:creationId xmlns:p14="http://schemas.microsoft.com/office/powerpoint/2010/main" val="816519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So here are all of her posts broken down into 8 categories:</a:t>
            </a:r>
          </a:p>
          <a:p>
            <a:pPr rtl="0"/>
            <a:r>
              <a:rPr lang="en-US" sz="1200" b="0" i="0" u="none" strike="noStrike" kern="1200" dirty="0">
                <a:solidFill>
                  <a:schemeClr val="tx1"/>
                </a:solidFill>
                <a:effectLst/>
                <a:latin typeface="+mn-lt"/>
                <a:ea typeface="+mn-ea"/>
                <a:cs typeface="+mn-cs"/>
              </a:rPr>
              <a:t>Everyday life – Includes posts about our house, pets, travel, etc.</a:t>
            </a:r>
            <a:endParaRPr lang="en-US" b="0" dirty="0">
              <a:effectLst/>
            </a:endParaRPr>
          </a:p>
          <a:p>
            <a:pPr rtl="0"/>
            <a:r>
              <a:rPr lang="en-US" sz="1200" b="0" i="0" u="none" strike="noStrike" kern="1200" dirty="0">
                <a:solidFill>
                  <a:schemeClr val="tx1"/>
                </a:solidFill>
                <a:effectLst/>
                <a:latin typeface="+mn-lt"/>
                <a:ea typeface="+mn-ea"/>
                <a:cs typeface="+mn-cs"/>
              </a:rPr>
              <a:t>Posts about her blog – She does collaborations and goes to KC </a:t>
            </a:r>
            <a:r>
              <a:rPr lang="en-US" sz="1200" b="0" i="0" u="none" strike="noStrike" kern="1200" dirty="0" err="1">
                <a:solidFill>
                  <a:schemeClr val="tx1"/>
                </a:solidFill>
                <a:effectLst/>
                <a:latin typeface="+mn-lt"/>
                <a:ea typeface="+mn-ea"/>
                <a:cs typeface="+mn-cs"/>
              </a:rPr>
              <a:t>FashionWeek</a:t>
            </a:r>
            <a:r>
              <a:rPr lang="en-US" sz="1200" b="0" i="0" u="none" strike="noStrike" kern="1200" dirty="0">
                <a:solidFill>
                  <a:schemeClr val="tx1"/>
                </a:solidFill>
                <a:effectLst/>
                <a:latin typeface="+mn-lt"/>
                <a:ea typeface="+mn-ea"/>
                <a:cs typeface="+mn-cs"/>
              </a:rPr>
              <a:t> events, so those end up there</a:t>
            </a:r>
            <a:endParaRPr lang="en-US" b="0" dirty="0">
              <a:effectLst/>
            </a:endParaRPr>
          </a:p>
          <a:p>
            <a:pPr rtl="0"/>
            <a:r>
              <a:rPr lang="en-US" sz="1200" b="0" i="0" u="none" strike="noStrike" kern="1200" dirty="0">
                <a:solidFill>
                  <a:schemeClr val="tx1"/>
                </a:solidFill>
                <a:effectLst/>
                <a:latin typeface="+mn-lt"/>
                <a:ea typeface="+mn-ea"/>
                <a:cs typeface="+mn-cs"/>
              </a:rPr>
              <a:t>Shopping. *PRESS KEY* </a:t>
            </a:r>
          </a:p>
          <a:p>
            <a:pPr rtl="0"/>
            <a:r>
              <a:rPr lang="en-US" sz="1200" b="0" i="0" u="none" strike="noStrike" kern="1200" dirty="0">
                <a:solidFill>
                  <a:schemeClr val="tx1"/>
                </a:solidFill>
                <a:effectLst/>
                <a:latin typeface="+mn-lt"/>
                <a:ea typeface="+mn-ea"/>
                <a:cs typeface="+mn-cs"/>
              </a:rPr>
              <a:t>My wife likes Target. So much so.. *change slide*</a:t>
            </a:r>
            <a:endParaRPr lang="en-US" b="0" dirty="0">
              <a:effectLst/>
            </a:endParaRPr>
          </a:p>
        </p:txBody>
      </p:sp>
      <p:sp>
        <p:nvSpPr>
          <p:cNvPr id="4" name="Slide Number Placeholder 3"/>
          <p:cNvSpPr>
            <a:spLocks noGrp="1"/>
          </p:cNvSpPr>
          <p:nvPr>
            <p:ph type="sldNum" sz="quarter" idx="10"/>
          </p:nvPr>
        </p:nvSpPr>
        <p:spPr/>
        <p:txBody>
          <a:bodyPr/>
          <a:lstStyle/>
          <a:p>
            <a:fld id="{62F68DB3-C08A-403C-958C-A25F4FE77401}" type="slidenum">
              <a:rPr lang="en-US" smtClean="0"/>
              <a:t>6</a:t>
            </a:fld>
            <a:endParaRPr lang="en-US"/>
          </a:p>
        </p:txBody>
      </p:sp>
    </p:spTree>
    <p:extLst>
      <p:ext uri="{BB962C8B-B14F-4D97-AF65-F5344CB8AC3E}">
        <p14:creationId xmlns:p14="http://schemas.microsoft.com/office/powerpoint/2010/main" val="703343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did a photoshoot at Target for Valentines Day.  She likes Target.</a:t>
            </a:r>
          </a:p>
        </p:txBody>
      </p:sp>
      <p:sp>
        <p:nvSpPr>
          <p:cNvPr id="4" name="Slide Number Placeholder 3"/>
          <p:cNvSpPr>
            <a:spLocks noGrp="1"/>
          </p:cNvSpPr>
          <p:nvPr>
            <p:ph type="sldNum" sz="quarter" idx="10"/>
          </p:nvPr>
        </p:nvSpPr>
        <p:spPr/>
        <p:txBody>
          <a:bodyPr/>
          <a:lstStyle/>
          <a:p>
            <a:fld id="{62F68DB3-C08A-403C-958C-A25F4FE77401}" type="slidenum">
              <a:rPr lang="en-US" smtClean="0"/>
              <a:t>7</a:t>
            </a:fld>
            <a:endParaRPr lang="en-US"/>
          </a:p>
        </p:txBody>
      </p:sp>
    </p:spTree>
    <p:extLst>
      <p:ext uri="{BB962C8B-B14F-4D97-AF65-F5344CB8AC3E}">
        <p14:creationId xmlns:p14="http://schemas.microsoft.com/office/powerpoint/2010/main" val="1399571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Kansas City – Pictures around the city</a:t>
            </a:r>
            <a:endParaRPr lang="en-US" b="0" dirty="0">
              <a:effectLst/>
            </a:endParaRPr>
          </a:p>
          <a:p>
            <a:pPr rtl="0"/>
            <a:r>
              <a:rPr lang="en-US" sz="1200" b="0" i="0" u="none" strike="noStrike" kern="1200" dirty="0">
                <a:solidFill>
                  <a:schemeClr val="tx1"/>
                </a:solidFill>
                <a:effectLst/>
                <a:latin typeface="+mn-lt"/>
                <a:ea typeface="+mn-ea"/>
                <a:cs typeface="+mn-cs"/>
              </a:rPr>
              <a:t>Food – What is an Instagram account without pictures of food?</a:t>
            </a:r>
            <a:endParaRPr lang="en-US" b="0" dirty="0">
              <a:effectLst/>
            </a:endParaRPr>
          </a:p>
          <a:p>
            <a:pPr rtl="0"/>
            <a:r>
              <a:rPr lang="en-US" sz="1200" b="0" i="0" u="none" strike="noStrike" kern="1200" dirty="0">
                <a:solidFill>
                  <a:schemeClr val="tx1"/>
                </a:solidFill>
                <a:effectLst/>
                <a:latin typeface="+mn-lt"/>
                <a:ea typeface="+mn-ea"/>
                <a:cs typeface="+mn-cs"/>
              </a:rPr>
              <a:t>Video Games - we go charity livestreams and *CHANGE SLIDE*</a:t>
            </a:r>
          </a:p>
        </p:txBody>
      </p:sp>
      <p:sp>
        <p:nvSpPr>
          <p:cNvPr id="4" name="Slide Number Placeholder 3"/>
          <p:cNvSpPr>
            <a:spLocks noGrp="1"/>
          </p:cNvSpPr>
          <p:nvPr>
            <p:ph type="sldNum" sz="quarter" idx="10"/>
          </p:nvPr>
        </p:nvSpPr>
        <p:spPr/>
        <p:txBody>
          <a:bodyPr/>
          <a:lstStyle/>
          <a:p>
            <a:fld id="{62F68DB3-C08A-403C-958C-A25F4FE77401}" type="slidenum">
              <a:rPr lang="en-US" smtClean="0"/>
              <a:t>8</a:t>
            </a:fld>
            <a:endParaRPr lang="en-US"/>
          </a:p>
        </p:txBody>
      </p:sp>
    </p:spTree>
    <p:extLst>
      <p:ext uri="{BB962C8B-B14F-4D97-AF65-F5344CB8AC3E}">
        <p14:creationId xmlns:p14="http://schemas.microsoft.com/office/powerpoint/2010/main" val="3290353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Another thing I noticed is that breakfast *PRESS KEY* </a:t>
            </a:r>
          </a:p>
          <a:p>
            <a:pPr rtl="0"/>
            <a:r>
              <a:rPr lang="en-US" sz="1200" b="0" i="0" u="none" strike="noStrike" kern="1200" dirty="0">
                <a:solidFill>
                  <a:schemeClr val="tx1"/>
                </a:solidFill>
                <a:effectLst/>
                <a:latin typeface="+mn-lt"/>
                <a:ea typeface="+mn-ea"/>
                <a:cs typeface="+mn-cs"/>
              </a:rPr>
              <a:t>had its own topic (I asked her about that and she said “the lighting is the best in the morning...plus...*Ron Swanson Quote*.”</a:t>
            </a:r>
            <a:endParaRPr lang="en-US" b="0" dirty="0">
              <a:effectLst/>
            </a:endParaRPr>
          </a:p>
        </p:txBody>
      </p:sp>
      <p:sp>
        <p:nvSpPr>
          <p:cNvPr id="4" name="Slide Number Placeholder 3"/>
          <p:cNvSpPr>
            <a:spLocks noGrp="1"/>
          </p:cNvSpPr>
          <p:nvPr>
            <p:ph type="sldNum" sz="quarter" idx="10"/>
          </p:nvPr>
        </p:nvSpPr>
        <p:spPr/>
        <p:txBody>
          <a:bodyPr/>
          <a:lstStyle/>
          <a:p>
            <a:fld id="{62F68DB3-C08A-403C-958C-A25F4FE77401}" type="slidenum">
              <a:rPr lang="en-US" smtClean="0"/>
              <a:t>10</a:t>
            </a:fld>
            <a:endParaRPr lang="en-US"/>
          </a:p>
        </p:txBody>
      </p:sp>
    </p:spTree>
    <p:extLst>
      <p:ext uri="{BB962C8B-B14F-4D97-AF65-F5344CB8AC3E}">
        <p14:creationId xmlns:p14="http://schemas.microsoft.com/office/powerpoint/2010/main" val="2262855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1236230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26AD15F-4927-4266-ABC6-06EB06D5F461}" type="datetimeFigureOut">
              <a:rPr lang="en-US" smtClean="0"/>
              <a:t>3/2/2018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193130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61670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10522738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245239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26AD15F-4927-4266-ABC6-06EB06D5F461}" type="datetimeFigureOut">
              <a:rPr lang="en-US" smtClean="0"/>
              <a:t>3/2/2018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3171613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26AD15F-4927-4266-ABC6-06EB06D5F461}" type="datetimeFigureOut">
              <a:rPr lang="en-US" smtClean="0"/>
              <a:t>3/2/2018</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708559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2342816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41723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3250369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26AD15F-4927-4266-ABC6-06EB06D5F461}" type="datetimeFigureOut">
              <a:rPr lang="en-US" smtClean="0"/>
              <a:t>3/2/2018</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3032670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6AD15F-4927-4266-ABC6-06EB06D5F461}" type="datetimeFigureOut">
              <a:rPr lang="en-US" smtClean="0"/>
              <a:t>3/2/2018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1795372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6AD15F-4927-4266-ABC6-06EB06D5F461}" type="datetimeFigureOut">
              <a:rPr lang="en-US" smtClean="0"/>
              <a:t>3/2/2018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319848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6AD15F-4927-4266-ABC6-06EB06D5F461}" type="datetimeFigureOut">
              <a:rPr lang="en-US" smtClean="0"/>
              <a:t>3/2/2018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862190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6AD15F-4927-4266-ABC6-06EB06D5F461}" type="datetimeFigureOut">
              <a:rPr lang="en-US" smtClean="0"/>
              <a:t>3/2/2018</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310283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26AD15F-4927-4266-ABC6-06EB06D5F461}" type="datetimeFigureOut">
              <a:rPr lang="en-US" smtClean="0"/>
              <a:t>3/2/2018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808358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26AD15F-4927-4266-ABC6-06EB06D5F461}" type="datetimeFigureOut">
              <a:rPr lang="en-US" smtClean="0"/>
              <a:t>3/2/2018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CE096AE-293A-40AF-A655-C34B632748B2}" type="slidenum">
              <a:rPr lang="en-US" smtClean="0"/>
              <a:t>‹#›</a:t>
            </a:fld>
            <a:endParaRPr lang="en-US"/>
          </a:p>
        </p:txBody>
      </p:sp>
    </p:spTree>
    <p:extLst>
      <p:ext uri="{BB962C8B-B14F-4D97-AF65-F5344CB8AC3E}">
        <p14:creationId xmlns:p14="http://schemas.microsoft.com/office/powerpoint/2010/main" val="239903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26AD15F-4927-4266-ABC6-06EB06D5F461}" type="datetimeFigureOut">
              <a:rPr lang="en-US" smtClean="0"/>
              <a:t>3/2/2018</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CE096AE-293A-40AF-A655-C34B632748B2}" type="slidenum">
              <a:rPr lang="en-US" smtClean="0"/>
              <a:t>‹#›</a:t>
            </a:fld>
            <a:endParaRPr lang="en-US"/>
          </a:p>
        </p:txBody>
      </p:sp>
    </p:spTree>
    <p:extLst>
      <p:ext uri="{BB962C8B-B14F-4D97-AF65-F5344CB8AC3E}">
        <p14:creationId xmlns:p14="http://schemas.microsoft.com/office/powerpoint/2010/main" val="27747198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9C82B-F273-4C8F-99BA-1561EF6D0FE8}"/>
              </a:ext>
            </a:extLst>
          </p:cNvPr>
          <p:cNvSpPr>
            <a:spLocks noGrp="1"/>
          </p:cNvSpPr>
          <p:nvPr>
            <p:ph type="ctrTitle"/>
          </p:nvPr>
        </p:nvSpPr>
        <p:spPr/>
        <p:txBody>
          <a:bodyPr/>
          <a:lstStyle/>
          <a:p>
            <a:r>
              <a:rPr lang="en-US" dirty="0"/>
              <a:t>Instagram Analysis	</a:t>
            </a:r>
          </a:p>
        </p:txBody>
      </p:sp>
      <p:sp>
        <p:nvSpPr>
          <p:cNvPr id="3" name="Subtitle 2">
            <a:extLst>
              <a:ext uri="{FF2B5EF4-FFF2-40B4-BE49-F238E27FC236}">
                <a16:creationId xmlns:a16="http://schemas.microsoft.com/office/drawing/2014/main" id="{638496B1-7833-4ED3-B4EF-FEAAF9B74C26}"/>
              </a:ext>
            </a:extLst>
          </p:cNvPr>
          <p:cNvSpPr>
            <a:spLocks noGrp="1"/>
          </p:cNvSpPr>
          <p:nvPr>
            <p:ph type="subTitle" idx="1"/>
          </p:nvPr>
        </p:nvSpPr>
        <p:spPr/>
        <p:txBody>
          <a:bodyPr/>
          <a:lstStyle/>
          <a:p>
            <a:r>
              <a:rPr lang="en-US" dirty="0"/>
              <a:t>-Intended for a General Audience-</a:t>
            </a:r>
          </a:p>
          <a:p>
            <a:r>
              <a:rPr lang="en-US" dirty="0"/>
              <a:t>Corey Austen</a:t>
            </a:r>
          </a:p>
        </p:txBody>
      </p:sp>
    </p:spTree>
    <p:extLst>
      <p:ext uri="{BB962C8B-B14F-4D97-AF65-F5344CB8AC3E}">
        <p14:creationId xmlns:p14="http://schemas.microsoft.com/office/powerpoint/2010/main" val="26304242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F117-46C0-45D6-97F3-7FA19CEA47C4}"/>
              </a:ext>
            </a:extLst>
          </p:cNvPr>
          <p:cNvSpPr>
            <a:spLocks noGrp="1"/>
          </p:cNvSpPr>
          <p:nvPr>
            <p:ph type="title"/>
          </p:nvPr>
        </p:nvSpPr>
        <p:spPr/>
        <p:txBody>
          <a:bodyPr/>
          <a:lstStyle/>
          <a:p>
            <a:pPr algn="ctr"/>
            <a:r>
              <a:rPr lang="en-US" dirty="0"/>
              <a:t>What she talks about</a:t>
            </a:r>
          </a:p>
        </p:txBody>
      </p:sp>
      <p:graphicFrame>
        <p:nvGraphicFramePr>
          <p:cNvPr id="5" name="Content Placeholder 4">
            <a:extLst>
              <a:ext uri="{FF2B5EF4-FFF2-40B4-BE49-F238E27FC236}">
                <a16:creationId xmlns:a16="http://schemas.microsoft.com/office/drawing/2014/main" id="{A1BB92C8-988B-4A95-8CAE-80529A7AD57F}"/>
              </a:ext>
            </a:extLst>
          </p:cNvPr>
          <p:cNvGraphicFramePr>
            <a:graphicFrameLocks noGrp="1"/>
          </p:cNvGraphicFramePr>
          <p:nvPr>
            <p:ph idx="1"/>
          </p:nvPr>
        </p:nvGraphicFramePr>
        <p:xfrm>
          <a:off x="1658463" y="2738217"/>
          <a:ext cx="8824912" cy="3545840"/>
        </p:xfrm>
        <a:graphic>
          <a:graphicData uri="http://schemas.openxmlformats.org/drawingml/2006/table">
            <a:tbl>
              <a:tblPr firstRow="1" bandRow="1">
                <a:tableStyleId>{5C22544A-7EE6-4342-B048-85BDC9FD1C3A}</a:tableStyleId>
              </a:tblPr>
              <a:tblGrid>
                <a:gridCol w="2206228">
                  <a:extLst>
                    <a:ext uri="{9D8B030D-6E8A-4147-A177-3AD203B41FA5}">
                      <a16:colId xmlns:a16="http://schemas.microsoft.com/office/drawing/2014/main" val="4294362596"/>
                    </a:ext>
                  </a:extLst>
                </a:gridCol>
                <a:gridCol w="2206228">
                  <a:extLst>
                    <a:ext uri="{9D8B030D-6E8A-4147-A177-3AD203B41FA5}">
                      <a16:colId xmlns:a16="http://schemas.microsoft.com/office/drawing/2014/main" val="765038020"/>
                    </a:ext>
                  </a:extLst>
                </a:gridCol>
                <a:gridCol w="2206228">
                  <a:extLst>
                    <a:ext uri="{9D8B030D-6E8A-4147-A177-3AD203B41FA5}">
                      <a16:colId xmlns:a16="http://schemas.microsoft.com/office/drawing/2014/main" val="1486041220"/>
                    </a:ext>
                  </a:extLst>
                </a:gridCol>
                <a:gridCol w="2206228">
                  <a:extLst>
                    <a:ext uri="{9D8B030D-6E8A-4147-A177-3AD203B41FA5}">
                      <a16:colId xmlns:a16="http://schemas.microsoft.com/office/drawing/2014/main" val="601121745"/>
                    </a:ext>
                  </a:extLst>
                </a:gridCol>
              </a:tblGrid>
              <a:tr h="370840">
                <a:tc>
                  <a:txBody>
                    <a:bodyPr/>
                    <a:lstStyle/>
                    <a:p>
                      <a:pPr algn="ctr"/>
                      <a:r>
                        <a:rPr lang="en-US" sz="1600" baseline="0" dirty="0"/>
                        <a:t>Topic</a:t>
                      </a:r>
                    </a:p>
                  </a:txBody>
                  <a:tcPr marL="76738" marR="76738"/>
                </a:tc>
                <a:tc>
                  <a:txBody>
                    <a:bodyPr/>
                    <a:lstStyle/>
                    <a:p>
                      <a:pPr algn="ctr"/>
                      <a:r>
                        <a:rPr lang="en-US" sz="1600" baseline="0" dirty="0"/>
                        <a:t>Number of Posts</a:t>
                      </a:r>
                    </a:p>
                  </a:txBody>
                  <a:tcPr marL="76738" marR="76738"/>
                </a:tc>
                <a:tc>
                  <a:txBody>
                    <a:bodyPr/>
                    <a:lstStyle/>
                    <a:p>
                      <a:pPr algn="ctr"/>
                      <a:r>
                        <a:rPr lang="en-US" sz="1600" baseline="0" dirty="0"/>
                        <a:t>Number of “Great Posts”</a:t>
                      </a:r>
                    </a:p>
                  </a:txBody>
                  <a:tcPr marL="76738" marR="76738"/>
                </a:tc>
                <a:tc>
                  <a:txBody>
                    <a:bodyPr/>
                    <a:lstStyle/>
                    <a:p>
                      <a:pPr algn="ctr"/>
                      <a:r>
                        <a:rPr lang="en-US" sz="1600" baseline="0" dirty="0"/>
                        <a:t>Percentage of Topic = GP</a:t>
                      </a:r>
                    </a:p>
                  </a:txBody>
                  <a:tcPr marL="76738" marR="76738"/>
                </a:tc>
                <a:extLst>
                  <a:ext uri="{0D108BD9-81ED-4DB2-BD59-A6C34878D82A}">
                    <a16:rowId xmlns:a16="http://schemas.microsoft.com/office/drawing/2014/main" val="2638625869"/>
                  </a:ext>
                </a:extLst>
              </a:tr>
              <a:tr h="370840">
                <a:tc>
                  <a:txBody>
                    <a:bodyPr/>
                    <a:lstStyle/>
                    <a:p>
                      <a:pPr algn="ctr"/>
                      <a:r>
                        <a:rPr lang="en-US" dirty="0"/>
                        <a:t>Everyday Life</a:t>
                      </a:r>
                    </a:p>
                  </a:txBody>
                  <a:tcPr marL="76738" marR="76738"/>
                </a:tc>
                <a:tc>
                  <a:txBody>
                    <a:bodyPr/>
                    <a:lstStyle/>
                    <a:p>
                      <a:pPr algn="ctr"/>
                      <a:r>
                        <a:rPr lang="en-US" dirty="0"/>
                        <a:t>69</a:t>
                      </a:r>
                    </a:p>
                  </a:txBody>
                  <a:tcPr marL="76738" marR="76738"/>
                </a:tc>
                <a:tc>
                  <a:txBody>
                    <a:bodyPr/>
                    <a:lstStyle/>
                    <a:p>
                      <a:pPr algn="ctr"/>
                      <a:r>
                        <a:rPr lang="en-US" dirty="0"/>
                        <a:t>6</a:t>
                      </a:r>
                    </a:p>
                  </a:txBody>
                  <a:tcPr marL="76738" marR="76738"/>
                </a:tc>
                <a:tc>
                  <a:txBody>
                    <a:bodyPr/>
                    <a:lstStyle/>
                    <a:p>
                      <a:pPr algn="ctr"/>
                      <a:r>
                        <a:rPr lang="en-US" dirty="0"/>
                        <a:t>8.6%</a:t>
                      </a:r>
                    </a:p>
                  </a:txBody>
                  <a:tcPr marL="76738" marR="76738"/>
                </a:tc>
                <a:extLst>
                  <a:ext uri="{0D108BD9-81ED-4DB2-BD59-A6C34878D82A}">
                    <a16:rowId xmlns:a16="http://schemas.microsoft.com/office/drawing/2014/main" val="3101017075"/>
                  </a:ext>
                </a:extLst>
              </a:tr>
              <a:tr h="370840">
                <a:tc>
                  <a:txBody>
                    <a:bodyPr/>
                    <a:lstStyle/>
                    <a:p>
                      <a:pPr algn="ctr"/>
                      <a:r>
                        <a:rPr lang="en-US" dirty="0"/>
                        <a:t>Blog/Fashion</a:t>
                      </a:r>
                    </a:p>
                  </a:txBody>
                  <a:tcPr marL="76738" marR="76738"/>
                </a:tc>
                <a:tc>
                  <a:txBody>
                    <a:bodyPr/>
                    <a:lstStyle/>
                    <a:p>
                      <a:pPr algn="ctr"/>
                      <a:r>
                        <a:rPr lang="en-US" dirty="0"/>
                        <a:t>47</a:t>
                      </a:r>
                    </a:p>
                  </a:txBody>
                  <a:tcPr marL="76738" marR="76738"/>
                </a:tc>
                <a:tc>
                  <a:txBody>
                    <a:bodyPr/>
                    <a:lstStyle/>
                    <a:p>
                      <a:pPr algn="ctr"/>
                      <a:r>
                        <a:rPr lang="en-US" dirty="0"/>
                        <a:t>15</a:t>
                      </a:r>
                    </a:p>
                  </a:txBody>
                  <a:tcPr marL="76738" marR="76738"/>
                </a:tc>
                <a:tc>
                  <a:txBody>
                    <a:bodyPr/>
                    <a:lstStyle/>
                    <a:p>
                      <a:pPr algn="ctr"/>
                      <a:r>
                        <a:rPr lang="en-US" dirty="0"/>
                        <a:t>31.9%</a:t>
                      </a:r>
                    </a:p>
                  </a:txBody>
                  <a:tcPr marL="76738" marR="76738"/>
                </a:tc>
                <a:extLst>
                  <a:ext uri="{0D108BD9-81ED-4DB2-BD59-A6C34878D82A}">
                    <a16:rowId xmlns:a16="http://schemas.microsoft.com/office/drawing/2014/main" val="1025302965"/>
                  </a:ext>
                </a:extLst>
              </a:tr>
              <a:tr h="370840">
                <a:tc>
                  <a:txBody>
                    <a:bodyPr/>
                    <a:lstStyle/>
                    <a:p>
                      <a:pPr algn="ctr"/>
                      <a:r>
                        <a:rPr lang="en-US" dirty="0"/>
                        <a:t>Shopping</a:t>
                      </a:r>
                    </a:p>
                  </a:txBody>
                  <a:tcPr marL="76738" marR="76738"/>
                </a:tc>
                <a:tc>
                  <a:txBody>
                    <a:bodyPr/>
                    <a:lstStyle/>
                    <a:p>
                      <a:pPr algn="ctr"/>
                      <a:r>
                        <a:rPr lang="en-US" dirty="0"/>
                        <a:t>42</a:t>
                      </a:r>
                    </a:p>
                  </a:txBody>
                  <a:tcPr marL="76738" marR="76738"/>
                </a:tc>
                <a:tc>
                  <a:txBody>
                    <a:bodyPr/>
                    <a:lstStyle/>
                    <a:p>
                      <a:pPr algn="ctr"/>
                      <a:r>
                        <a:rPr lang="en-US" dirty="0"/>
                        <a:t>11</a:t>
                      </a:r>
                    </a:p>
                  </a:txBody>
                  <a:tcPr marL="76738" marR="76738"/>
                </a:tc>
                <a:tc>
                  <a:txBody>
                    <a:bodyPr/>
                    <a:lstStyle/>
                    <a:p>
                      <a:pPr algn="ctr"/>
                      <a:r>
                        <a:rPr lang="en-US" dirty="0"/>
                        <a:t>26.1%</a:t>
                      </a:r>
                    </a:p>
                  </a:txBody>
                  <a:tcPr marL="76738" marR="76738"/>
                </a:tc>
                <a:extLst>
                  <a:ext uri="{0D108BD9-81ED-4DB2-BD59-A6C34878D82A}">
                    <a16:rowId xmlns:a16="http://schemas.microsoft.com/office/drawing/2014/main" val="1155387347"/>
                  </a:ext>
                </a:extLst>
              </a:tr>
              <a:tr h="370840">
                <a:tc>
                  <a:txBody>
                    <a:bodyPr/>
                    <a:lstStyle/>
                    <a:p>
                      <a:pPr algn="ctr"/>
                      <a:r>
                        <a:rPr lang="en-US" dirty="0"/>
                        <a:t>Kansas City</a:t>
                      </a:r>
                    </a:p>
                  </a:txBody>
                  <a:tcPr marL="76738" marR="76738"/>
                </a:tc>
                <a:tc>
                  <a:txBody>
                    <a:bodyPr/>
                    <a:lstStyle/>
                    <a:p>
                      <a:pPr algn="ctr"/>
                      <a:r>
                        <a:rPr lang="en-US" dirty="0"/>
                        <a:t>37</a:t>
                      </a:r>
                    </a:p>
                  </a:txBody>
                  <a:tcPr marL="76738" marR="76738"/>
                </a:tc>
                <a:tc>
                  <a:txBody>
                    <a:bodyPr/>
                    <a:lstStyle/>
                    <a:p>
                      <a:pPr algn="ctr"/>
                      <a:r>
                        <a:rPr lang="en-US" dirty="0"/>
                        <a:t>6</a:t>
                      </a:r>
                    </a:p>
                  </a:txBody>
                  <a:tcPr marL="76738" marR="76738"/>
                </a:tc>
                <a:tc>
                  <a:txBody>
                    <a:bodyPr/>
                    <a:lstStyle/>
                    <a:p>
                      <a:pPr algn="ctr"/>
                      <a:r>
                        <a:rPr lang="en-US" dirty="0"/>
                        <a:t>16.2%</a:t>
                      </a:r>
                    </a:p>
                  </a:txBody>
                  <a:tcPr marL="76738" marR="76738"/>
                </a:tc>
                <a:extLst>
                  <a:ext uri="{0D108BD9-81ED-4DB2-BD59-A6C34878D82A}">
                    <a16:rowId xmlns:a16="http://schemas.microsoft.com/office/drawing/2014/main" val="3373798412"/>
                  </a:ext>
                </a:extLst>
              </a:tr>
              <a:tr h="370840">
                <a:tc>
                  <a:txBody>
                    <a:bodyPr/>
                    <a:lstStyle/>
                    <a:p>
                      <a:pPr algn="ctr"/>
                      <a:r>
                        <a:rPr lang="en-US" dirty="0"/>
                        <a:t>Food</a:t>
                      </a:r>
                    </a:p>
                  </a:txBody>
                  <a:tcPr marL="76738" marR="76738"/>
                </a:tc>
                <a:tc>
                  <a:txBody>
                    <a:bodyPr/>
                    <a:lstStyle/>
                    <a:p>
                      <a:pPr algn="ctr"/>
                      <a:r>
                        <a:rPr lang="en-US" dirty="0"/>
                        <a:t>31</a:t>
                      </a:r>
                    </a:p>
                  </a:txBody>
                  <a:tcPr marL="76738" marR="76738"/>
                </a:tc>
                <a:tc>
                  <a:txBody>
                    <a:bodyPr/>
                    <a:lstStyle/>
                    <a:p>
                      <a:pPr algn="ctr"/>
                      <a:r>
                        <a:rPr lang="en-US" dirty="0"/>
                        <a:t>1</a:t>
                      </a:r>
                    </a:p>
                  </a:txBody>
                  <a:tcPr marL="76738" marR="76738"/>
                </a:tc>
                <a:tc>
                  <a:txBody>
                    <a:bodyPr/>
                    <a:lstStyle/>
                    <a:p>
                      <a:pPr algn="ctr"/>
                      <a:r>
                        <a:rPr lang="en-US" dirty="0"/>
                        <a:t>3.2%</a:t>
                      </a:r>
                    </a:p>
                  </a:txBody>
                  <a:tcPr marL="76738" marR="76738"/>
                </a:tc>
                <a:extLst>
                  <a:ext uri="{0D108BD9-81ED-4DB2-BD59-A6C34878D82A}">
                    <a16:rowId xmlns:a16="http://schemas.microsoft.com/office/drawing/2014/main" val="3834924516"/>
                  </a:ext>
                </a:extLst>
              </a:tr>
              <a:tr h="370840">
                <a:tc>
                  <a:txBody>
                    <a:bodyPr/>
                    <a:lstStyle/>
                    <a:p>
                      <a:pPr algn="ctr"/>
                      <a:r>
                        <a:rPr lang="en-US" dirty="0"/>
                        <a:t>Video Games</a:t>
                      </a:r>
                    </a:p>
                  </a:txBody>
                  <a:tcPr marL="76738" marR="76738"/>
                </a:tc>
                <a:tc>
                  <a:txBody>
                    <a:bodyPr/>
                    <a:lstStyle/>
                    <a:p>
                      <a:pPr algn="ctr"/>
                      <a:r>
                        <a:rPr lang="en-US" dirty="0"/>
                        <a:t>12</a:t>
                      </a:r>
                    </a:p>
                  </a:txBody>
                  <a:tcPr marL="76738" marR="76738"/>
                </a:tc>
                <a:tc>
                  <a:txBody>
                    <a:bodyPr/>
                    <a:lstStyle/>
                    <a:p>
                      <a:pPr algn="ctr"/>
                      <a:r>
                        <a:rPr lang="en-US" dirty="0"/>
                        <a:t>1</a:t>
                      </a:r>
                    </a:p>
                  </a:txBody>
                  <a:tcPr marL="76738" marR="76738"/>
                </a:tc>
                <a:tc>
                  <a:txBody>
                    <a:bodyPr/>
                    <a:lstStyle/>
                    <a:p>
                      <a:pPr algn="ctr"/>
                      <a:r>
                        <a:rPr lang="en-US" dirty="0"/>
                        <a:t>8.3%</a:t>
                      </a:r>
                    </a:p>
                  </a:txBody>
                  <a:tcPr marL="76738" marR="76738"/>
                </a:tc>
                <a:extLst>
                  <a:ext uri="{0D108BD9-81ED-4DB2-BD59-A6C34878D82A}">
                    <a16:rowId xmlns:a16="http://schemas.microsoft.com/office/drawing/2014/main" val="2610444860"/>
                  </a:ext>
                </a:extLst>
              </a:tr>
              <a:tr h="370840">
                <a:tc>
                  <a:txBody>
                    <a:bodyPr/>
                    <a:lstStyle/>
                    <a:p>
                      <a:pPr algn="ctr"/>
                      <a:r>
                        <a:rPr lang="en-US" dirty="0"/>
                        <a:t>Breakfast</a:t>
                      </a:r>
                    </a:p>
                  </a:txBody>
                  <a:tcPr marL="76738" marR="76738"/>
                </a:tc>
                <a:tc>
                  <a:txBody>
                    <a:bodyPr/>
                    <a:lstStyle/>
                    <a:p>
                      <a:pPr algn="ctr"/>
                      <a:r>
                        <a:rPr lang="en-US" dirty="0"/>
                        <a:t>11</a:t>
                      </a:r>
                    </a:p>
                  </a:txBody>
                  <a:tcPr marL="76738" marR="76738"/>
                </a:tc>
                <a:tc>
                  <a:txBody>
                    <a:bodyPr/>
                    <a:lstStyle/>
                    <a:p>
                      <a:pPr algn="ctr"/>
                      <a:r>
                        <a:rPr lang="en-US" dirty="0"/>
                        <a:t>1</a:t>
                      </a:r>
                    </a:p>
                  </a:txBody>
                  <a:tcPr marL="76738" marR="76738"/>
                </a:tc>
                <a:tc>
                  <a:txBody>
                    <a:bodyPr/>
                    <a:lstStyle/>
                    <a:p>
                      <a:pPr algn="ctr"/>
                      <a:r>
                        <a:rPr lang="en-US" dirty="0"/>
                        <a:t>9%</a:t>
                      </a:r>
                    </a:p>
                  </a:txBody>
                  <a:tcPr marL="76738" marR="76738"/>
                </a:tc>
                <a:extLst>
                  <a:ext uri="{0D108BD9-81ED-4DB2-BD59-A6C34878D82A}">
                    <a16:rowId xmlns:a16="http://schemas.microsoft.com/office/drawing/2014/main" val="2777093140"/>
                  </a:ext>
                </a:extLst>
              </a:tr>
              <a:tr h="370840">
                <a:tc>
                  <a:txBody>
                    <a:bodyPr/>
                    <a:lstStyle/>
                    <a:p>
                      <a:pPr algn="ctr"/>
                      <a:r>
                        <a:rPr lang="en-US" dirty="0"/>
                        <a:t>Autumn</a:t>
                      </a:r>
                    </a:p>
                  </a:txBody>
                  <a:tcPr marL="76738" marR="76738"/>
                </a:tc>
                <a:tc>
                  <a:txBody>
                    <a:bodyPr/>
                    <a:lstStyle/>
                    <a:p>
                      <a:pPr algn="ctr"/>
                      <a:r>
                        <a:rPr lang="en-US" dirty="0"/>
                        <a:t>6</a:t>
                      </a:r>
                    </a:p>
                  </a:txBody>
                  <a:tcPr marL="76738" marR="76738"/>
                </a:tc>
                <a:tc>
                  <a:txBody>
                    <a:bodyPr/>
                    <a:lstStyle/>
                    <a:p>
                      <a:pPr algn="ctr"/>
                      <a:r>
                        <a:rPr lang="en-US" dirty="0"/>
                        <a:t>0</a:t>
                      </a:r>
                    </a:p>
                  </a:txBody>
                  <a:tcPr marL="76738" marR="76738"/>
                </a:tc>
                <a:tc>
                  <a:txBody>
                    <a:bodyPr/>
                    <a:lstStyle/>
                    <a:p>
                      <a:pPr algn="ctr"/>
                      <a:r>
                        <a:rPr lang="en-US" dirty="0"/>
                        <a:t>0%</a:t>
                      </a:r>
                    </a:p>
                  </a:txBody>
                  <a:tcPr marL="76738" marR="76738"/>
                </a:tc>
                <a:extLst>
                  <a:ext uri="{0D108BD9-81ED-4DB2-BD59-A6C34878D82A}">
                    <a16:rowId xmlns:a16="http://schemas.microsoft.com/office/drawing/2014/main" val="1671165976"/>
                  </a:ext>
                </a:extLst>
              </a:tr>
            </a:tbl>
          </a:graphicData>
        </a:graphic>
      </p:graphicFrame>
      <p:sp>
        <p:nvSpPr>
          <p:cNvPr id="6" name="Arrow: Right 5">
            <a:extLst>
              <a:ext uri="{FF2B5EF4-FFF2-40B4-BE49-F238E27FC236}">
                <a16:creationId xmlns:a16="http://schemas.microsoft.com/office/drawing/2014/main" id="{EF03970C-4CE3-4233-8B87-B9D4D1E38EB6}"/>
              </a:ext>
            </a:extLst>
          </p:cNvPr>
          <p:cNvSpPr/>
          <p:nvPr/>
        </p:nvSpPr>
        <p:spPr>
          <a:xfrm>
            <a:off x="319314" y="5353594"/>
            <a:ext cx="1190172" cy="7315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083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C1575-F72E-479E-B55E-8DB5CE163510}"/>
              </a:ext>
            </a:extLst>
          </p:cNvPr>
          <p:cNvSpPr>
            <a:spLocks noGrp="1"/>
          </p:cNvSpPr>
          <p:nvPr>
            <p:ph type="title"/>
          </p:nvPr>
        </p:nvSpPr>
        <p:spPr/>
        <p:txBody>
          <a:bodyPr/>
          <a:lstStyle/>
          <a:p>
            <a:pPr algn="ctr"/>
            <a:r>
              <a:rPr lang="en-US" dirty="0"/>
              <a:t>To quote Ron Swanson:</a:t>
            </a:r>
          </a:p>
        </p:txBody>
      </p:sp>
      <p:pic>
        <p:nvPicPr>
          <p:cNvPr id="5" name="Content Placeholder 4">
            <a:extLst>
              <a:ext uri="{FF2B5EF4-FFF2-40B4-BE49-F238E27FC236}">
                <a16:creationId xmlns:a16="http://schemas.microsoft.com/office/drawing/2014/main" id="{83764B88-24E8-4320-A0C4-8B6AE91914D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93534" y="2513693"/>
            <a:ext cx="8460366" cy="3654878"/>
          </a:xfrm>
        </p:spPr>
      </p:pic>
    </p:spTree>
    <p:extLst>
      <p:ext uri="{BB962C8B-B14F-4D97-AF65-F5344CB8AC3E}">
        <p14:creationId xmlns:p14="http://schemas.microsoft.com/office/powerpoint/2010/main" val="1902268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F117-46C0-45D6-97F3-7FA19CEA47C4}"/>
              </a:ext>
            </a:extLst>
          </p:cNvPr>
          <p:cNvSpPr>
            <a:spLocks noGrp="1"/>
          </p:cNvSpPr>
          <p:nvPr>
            <p:ph type="title"/>
          </p:nvPr>
        </p:nvSpPr>
        <p:spPr/>
        <p:txBody>
          <a:bodyPr/>
          <a:lstStyle/>
          <a:p>
            <a:pPr algn="ctr"/>
            <a:r>
              <a:rPr lang="en-US" dirty="0"/>
              <a:t>What she talks about</a:t>
            </a:r>
          </a:p>
        </p:txBody>
      </p:sp>
      <p:graphicFrame>
        <p:nvGraphicFramePr>
          <p:cNvPr id="5" name="Content Placeholder 4">
            <a:extLst>
              <a:ext uri="{FF2B5EF4-FFF2-40B4-BE49-F238E27FC236}">
                <a16:creationId xmlns:a16="http://schemas.microsoft.com/office/drawing/2014/main" id="{A1BB92C8-988B-4A95-8CAE-80529A7AD57F}"/>
              </a:ext>
            </a:extLst>
          </p:cNvPr>
          <p:cNvGraphicFramePr>
            <a:graphicFrameLocks noGrp="1"/>
          </p:cNvGraphicFramePr>
          <p:nvPr>
            <p:ph idx="1"/>
          </p:nvPr>
        </p:nvGraphicFramePr>
        <p:xfrm>
          <a:off x="1658463" y="2738217"/>
          <a:ext cx="8824912" cy="3545840"/>
        </p:xfrm>
        <a:graphic>
          <a:graphicData uri="http://schemas.openxmlformats.org/drawingml/2006/table">
            <a:tbl>
              <a:tblPr firstRow="1" bandRow="1">
                <a:tableStyleId>{5C22544A-7EE6-4342-B048-85BDC9FD1C3A}</a:tableStyleId>
              </a:tblPr>
              <a:tblGrid>
                <a:gridCol w="2206228">
                  <a:extLst>
                    <a:ext uri="{9D8B030D-6E8A-4147-A177-3AD203B41FA5}">
                      <a16:colId xmlns:a16="http://schemas.microsoft.com/office/drawing/2014/main" val="4294362596"/>
                    </a:ext>
                  </a:extLst>
                </a:gridCol>
                <a:gridCol w="2206228">
                  <a:extLst>
                    <a:ext uri="{9D8B030D-6E8A-4147-A177-3AD203B41FA5}">
                      <a16:colId xmlns:a16="http://schemas.microsoft.com/office/drawing/2014/main" val="765038020"/>
                    </a:ext>
                  </a:extLst>
                </a:gridCol>
                <a:gridCol w="2206228">
                  <a:extLst>
                    <a:ext uri="{9D8B030D-6E8A-4147-A177-3AD203B41FA5}">
                      <a16:colId xmlns:a16="http://schemas.microsoft.com/office/drawing/2014/main" val="1486041220"/>
                    </a:ext>
                  </a:extLst>
                </a:gridCol>
                <a:gridCol w="2206228">
                  <a:extLst>
                    <a:ext uri="{9D8B030D-6E8A-4147-A177-3AD203B41FA5}">
                      <a16:colId xmlns:a16="http://schemas.microsoft.com/office/drawing/2014/main" val="601121745"/>
                    </a:ext>
                  </a:extLst>
                </a:gridCol>
              </a:tblGrid>
              <a:tr h="370840">
                <a:tc>
                  <a:txBody>
                    <a:bodyPr/>
                    <a:lstStyle/>
                    <a:p>
                      <a:pPr algn="ctr"/>
                      <a:r>
                        <a:rPr lang="en-US" sz="1600" baseline="0" dirty="0"/>
                        <a:t>Topic</a:t>
                      </a:r>
                    </a:p>
                  </a:txBody>
                  <a:tcPr marL="76738" marR="76738"/>
                </a:tc>
                <a:tc>
                  <a:txBody>
                    <a:bodyPr/>
                    <a:lstStyle/>
                    <a:p>
                      <a:pPr algn="ctr"/>
                      <a:r>
                        <a:rPr lang="en-US" sz="1600" baseline="0" dirty="0"/>
                        <a:t>Number of Posts</a:t>
                      </a:r>
                    </a:p>
                  </a:txBody>
                  <a:tcPr marL="76738" marR="76738"/>
                </a:tc>
                <a:tc>
                  <a:txBody>
                    <a:bodyPr/>
                    <a:lstStyle/>
                    <a:p>
                      <a:pPr algn="ctr"/>
                      <a:r>
                        <a:rPr lang="en-US" sz="1600" baseline="0" dirty="0"/>
                        <a:t>Number of “Great Posts”</a:t>
                      </a:r>
                    </a:p>
                  </a:txBody>
                  <a:tcPr marL="76738" marR="76738"/>
                </a:tc>
                <a:tc>
                  <a:txBody>
                    <a:bodyPr/>
                    <a:lstStyle/>
                    <a:p>
                      <a:pPr algn="ctr"/>
                      <a:r>
                        <a:rPr lang="en-US" sz="1600" baseline="0" dirty="0"/>
                        <a:t>Percentage of Topic = GP</a:t>
                      </a:r>
                    </a:p>
                  </a:txBody>
                  <a:tcPr marL="76738" marR="76738"/>
                </a:tc>
                <a:extLst>
                  <a:ext uri="{0D108BD9-81ED-4DB2-BD59-A6C34878D82A}">
                    <a16:rowId xmlns:a16="http://schemas.microsoft.com/office/drawing/2014/main" val="2638625869"/>
                  </a:ext>
                </a:extLst>
              </a:tr>
              <a:tr h="370840">
                <a:tc>
                  <a:txBody>
                    <a:bodyPr/>
                    <a:lstStyle/>
                    <a:p>
                      <a:pPr algn="ctr"/>
                      <a:r>
                        <a:rPr lang="en-US" dirty="0"/>
                        <a:t>Everyday Life</a:t>
                      </a:r>
                    </a:p>
                  </a:txBody>
                  <a:tcPr marL="76738" marR="76738"/>
                </a:tc>
                <a:tc>
                  <a:txBody>
                    <a:bodyPr/>
                    <a:lstStyle/>
                    <a:p>
                      <a:pPr algn="ctr"/>
                      <a:r>
                        <a:rPr lang="en-US" dirty="0"/>
                        <a:t>69</a:t>
                      </a:r>
                    </a:p>
                  </a:txBody>
                  <a:tcPr marL="76738" marR="76738"/>
                </a:tc>
                <a:tc>
                  <a:txBody>
                    <a:bodyPr/>
                    <a:lstStyle/>
                    <a:p>
                      <a:pPr algn="ctr"/>
                      <a:r>
                        <a:rPr lang="en-US" dirty="0"/>
                        <a:t>6</a:t>
                      </a:r>
                    </a:p>
                  </a:txBody>
                  <a:tcPr marL="76738" marR="76738"/>
                </a:tc>
                <a:tc>
                  <a:txBody>
                    <a:bodyPr/>
                    <a:lstStyle/>
                    <a:p>
                      <a:pPr algn="ctr"/>
                      <a:r>
                        <a:rPr lang="en-US" dirty="0"/>
                        <a:t>8.6%</a:t>
                      </a:r>
                    </a:p>
                  </a:txBody>
                  <a:tcPr marL="76738" marR="76738"/>
                </a:tc>
                <a:extLst>
                  <a:ext uri="{0D108BD9-81ED-4DB2-BD59-A6C34878D82A}">
                    <a16:rowId xmlns:a16="http://schemas.microsoft.com/office/drawing/2014/main" val="3101017075"/>
                  </a:ext>
                </a:extLst>
              </a:tr>
              <a:tr h="370840">
                <a:tc>
                  <a:txBody>
                    <a:bodyPr/>
                    <a:lstStyle/>
                    <a:p>
                      <a:pPr algn="ctr"/>
                      <a:r>
                        <a:rPr lang="en-US" dirty="0"/>
                        <a:t>Blog/Fashion</a:t>
                      </a:r>
                    </a:p>
                  </a:txBody>
                  <a:tcPr marL="76738" marR="76738"/>
                </a:tc>
                <a:tc>
                  <a:txBody>
                    <a:bodyPr/>
                    <a:lstStyle/>
                    <a:p>
                      <a:pPr algn="ctr"/>
                      <a:r>
                        <a:rPr lang="en-US" dirty="0"/>
                        <a:t>47</a:t>
                      </a:r>
                    </a:p>
                  </a:txBody>
                  <a:tcPr marL="76738" marR="76738"/>
                </a:tc>
                <a:tc>
                  <a:txBody>
                    <a:bodyPr/>
                    <a:lstStyle/>
                    <a:p>
                      <a:pPr algn="ctr"/>
                      <a:r>
                        <a:rPr lang="en-US" dirty="0"/>
                        <a:t>15</a:t>
                      </a:r>
                    </a:p>
                  </a:txBody>
                  <a:tcPr marL="76738" marR="76738"/>
                </a:tc>
                <a:tc>
                  <a:txBody>
                    <a:bodyPr/>
                    <a:lstStyle/>
                    <a:p>
                      <a:pPr algn="ctr"/>
                      <a:r>
                        <a:rPr lang="en-US" dirty="0"/>
                        <a:t>31.9%</a:t>
                      </a:r>
                    </a:p>
                  </a:txBody>
                  <a:tcPr marL="76738" marR="76738"/>
                </a:tc>
                <a:extLst>
                  <a:ext uri="{0D108BD9-81ED-4DB2-BD59-A6C34878D82A}">
                    <a16:rowId xmlns:a16="http://schemas.microsoft.com/office/drawing/2014/main" val="1025302965"/>
                  </a:ext>
                </a:extLst>
              </a:tr>
              <a:tr h="370840">
                <a:tc>
                  <a:txBody>
                    <a:bodyPr/>
                    <a:lstStyle/>
                    <a:p>
                      <a:pPr algn="ctr"/>
                      <a:r>
                        <a:rPr lang="en-US" dirty="0"/>
                        <a:t>Shopping</a:t>
                      </a:r>
                    </a:p>
                  </a:txBody>
                  <a:tcPr marL="76738" marR="76738"/>
                </a:tc>
                <a:tc>
                  <a:txBody>
                    <a:bodyPr/>
                    <a:lstStyle/>
                    <a:p>
                      <a:pPr algn="ctr"/>
                      <a:r>
                        <a:rPr lang="en-US" dirty="0"/>
                        <a:t>42</a:t>
                      </a:r>
                    </a:p>
                  </a:txBody>
                  <a:tcPr marL="76738" marR="76738"/>
                </a:tc>
                <a:tc>
                  <a:txBody>
                    <a:bodyPr/>
                    <a:lstStyle/>
                    <a:p>
                      <a:pPr algn="ctr"/>
                      <a:r>
                        <a:rPr lang="en-US" dirty="0"/>
                        <a:t>11</a:t>
                      </a:r>
                    </a:p>
                  </a:txBody>
                  <a:tcPr marL="76738" marR="76738"/>
                </a:tc>
                <a:tc>
                  <a:txBody>
                    <a:bodyPr/>
                    <a:lstStyle/>
                    <a:p>
                      <a:pPr algn="ctr"/>
                      <a:r>
                        <a:rPr lang="en-US" dirty="0"/>
                        <a:t>26.1%</a:t>
                      </a:r>
                    </a:p>
                  </a:txBody>
                  <a:tcPr marL="76738" marR="76738"/>
                </a:tc>
                <a:extLst>
                  <a:ext uri="{0D108BD9-81ED-4DB2-BD59-A6C34878D82A}">
                    <a16:rowId xmlns:a16="http://schemas.microsoft.com/office/drawing/2014/main" val="1155387347"/>
                  </a:ext>
                </a:extLst>
              </a:tr>
              <a:tr h="370840">
                <a:tc>
                  <a:txBody>
                    <a:bodyPr/>
                    <a:lstStyle/>
                    <a:p>
                      <a:pPr algn="ctr"/>
                      <a:r>
                        <a:rPr lang="en-US" dirty="0"/>
                        <a:t>Kansas City</a:t>
                      </a:r>
                    </a:p>
                  </a:txBody>
                  <a:tcPr marL="76738" marR="76738"/>
                </a:tc>
                <a:tc>
                  <a:txBody>
                    <a:bodyPr/>
                    <a:lstStyle/>
                    <a:p>
                      <a:pPr algn="ctr"/>
                      <a:r>
                        <a:rPr lang="en-US" dirty="0"/>
                        <a:t>37</a:t>
                      </a:r>
                    </a:p>
                  </a:txBody>
                  <a:tcPr marL="76738" marR="76738"/>
                </a:tc>
                <a:tc>
                  <a:txBody>
                    <a:bodyPr/>
                    <a:lstStyle/>
                    <a:p>
                      <a:pPr algn="ctr"/>
                      <a:r>
                        <a:rPr lang="en-US" dirty="0"/>
                        <a:t>6</a:t>
                      </a:r>
                    </a:p>
                  </a:txBody>
                  <a:tcPr marL="76738" marR="76738"/>
                </a:tc>
                <a:tc>
                  <a:txBody>
                    <a:bodyPr/>
                    <a:lstStyle/>
                    <a:p>
                      <a:pPr algn="ctr"/>
                      <a:r>
                        <a:rPr lang="en-US" dirty="0"/>
                        <a:t>16.2%</a:t>
                      </a:r>
                    </a:p>
                  </a:txBody>
                  <a:tcPr marL="76738" marR="76738"/>
                </a:tc>
                <a:extLst>
                  <a:ext uri="{0D108BD9-81ED-4DB2-BD59-A6C34878D82A}">
                    <a16:rowId xmlns:a16="http://schemas.microsoft.com/office/drawing/2014/main" val="3373798412"/>
                  </a:ext>
                </a:extLst>
              </a:tr>
              <a:tr h="370840">
                <a:tc>
                  <a:txBody>
                    <a:bodyPr/>
                    <a:lstStyle/>
                    <a:p>
                      <a:pPr algn="ctr"/>
                      <a:r>
                        <a:rPr lang="en-US" dirty="0"/>
                        <a:t>Food</a:t>
                      </a:r>
                    </a:p>
                  </a:txBody>
                  <a:tcPr marL="76738" marR="76738"/>
                </a:tc>
                <a:tc>
                  <a:txBody>
                    <a:bodyPr/>
                    <a:lstStyle/>
                    <a:p>
                      <a:pPr algn="ctr"/>
                      <a:r>
                        <a:rPr lang="en-US" dirty="0"/>
                        <a:t>31</a:t>
                      </a:r>
                    </a:p>
                  </a:txBody>
                  <a:tcPr marL="76738" marR="76738"/>
                </a:tc>
                <a:tc>
                  <a:txBody>
                    <a:bodyPr/>
                    <a:lstStyle/>
                    <a:p>
                      <a:pPr algn="ctr"/>
                      <a:r>
                        <a:rPr lang="en-US" dirty="0"/>
                        <a:t>1</a:t>
                      </a:r>
                    </a:p>
                  </a:txBody>
                  <a:tcPr marL="76738" marR="76738"/>
                </a:tc>
                <a:tc>
                  <a:txBody>
                    <a:bodyPr/>
                    <a:lstStyle/>
                    <a:p>
                      <a:pPr algn="ctr"/>
                      <a:r>
                        <a:rPr lang="en-US" dirty="0"/>
                        <a:t>3.2%</a:t>
                      </a:r>
                    </a:p>
                  </a:txBody>
                  <a:tcPr marL="76738" marR="76738"/>
                </a:tc>
                <a:extLst>
                  <a:ext uri="{0D108BD9-81ED-4DB2-BD59-A6C34878D82A}">
                    <a16:rowId xmlns:a16="http://schemas.microsoft.com/office/drawing/2014/main" val="3834924516"/>
                  </a:ext>
                </a:extLst>
              </a:tr>
              <a:tr h="370840">
                <a:tc>
                  <a:txBody>
                    <a:bodyPr/>
                    <a:lstStyle/>
                    <a:p>
                      <a:pPr algn="ctr"/>
                      <a:r>
                        <a:rPr lang="en-US" dirty="0"/>
                        <a:t>Video Games</a:t>
                      </a:r>
                    </a:p>
                  </a:txBody>
                  <a:tcPr marL="76738" marR="76738"/>
                </a:tc>
                <a:tc>
                  <a:txBody>
                    <a:bodyPr/>
                    <a:lstStyle/>
                    <a:p>
                      <a:pPr algn="ctr"/>
                      <a:r>
                        <a:rPr lang="en-US" dirty="0"/>
                        <a:t>12</a:t>
                      </a:r>
                    </a:p>
                  </a:txBody>
                  <a:tcPr marL="76738" marR="76738"/>
                </a:tc>
                <a:tc>
                  <a:txBody>
                    <a:bodyPr/>
                    <a:lstStyle/>
                    <a:p>
                      <a:pPr algn="ctr"/>
                      <a:r>
                        <a:rPr lang="en-US" dirty="0"/>
                        <a:t>1</a:t>
                      </a:r>
                    </a:p>
                  </a:txBody>
                  <a:tcPr marL="76738" marR="76738"/>
                </a:tc>
                <a:tc>
                  <a:txBody>
                    <a:bodyPr/>
                    <a:lstStyle/>
                    <a:p>
                      <a:pPr algn="ctr"/>
                      <a:r>
                        <a:rPr lang="en-US" dirty="0"/>
                        <a:t>8.3%</a:t>
                      </a:r>
                    </a:p>
                  </a:txBody>
                  <a:tcPr marL="76738" marR="76738"/>
                </a:tc>
                <a:extLst>
                  <a:ext uri="{0D108BD9-81ED-4DB2-BD59-A6C34878D82A}">
                    <a16:rowId xmlns:a16="http://schemas.microsoft.com/office/drawing/2014/main" val="2610444860"/>
                  </a:ext>
                </a:extLst>
              </a:tr>
              <a:tr h="370840">
                <a:tc>
                  <a:txBody>
                    <a:bodyPr/>
                    <a:lstStyle/>
                    <a:p>
                      <a:pPr algn="ctr"/>
                      <a:r>
                        <a:rPr lang="en-US" dirty="0"/>
                        <a:t>Breakfast</a:t>
                      </a:r>
                    </a:p>
                  </a:txBody>
                  <a:tcPr marL="76738" marR="76738"/>
                </a:tc>
                <a:tc>
                  <a:txBody>
                    <a:bodyPr/>
                    <a:lstStyle/>
                    <a:p>
                      <a:pPr algn="ctr"/>
                      <a:r>
                        <a:rPr lang="en-US" dirty="0"/>
                        <a:t>11</a:t>
                      </a:r>
                    </a:p>
                  </a:txBody>
                  <a:tcPr marL="76738" marR="76738"/>
                </a:tc>
                <a:tc>
                  <a:txBody>
                    <a:bodyPr/>
                    <a:lstStyle/>
                    <a:p>
                      <a:pPr algn="ctr"/>
                      <a:r>
                        <a:rPr lang="en-US" dirty="0"/>
                        <a:t>1</a:t>
                      </a:r>
                    </a:p>
                  </a:txBody>
                  <a:tcPr marL="76738" marR="76738"/>
                </a:tc>
                <a:tc>
                  <a:txBody>
                    <a:bodyPr/>
                    <a:lstStyle/>
                    <a:p>
                      <a:pPr algn="ctr"/>
                      <a:r>
                        <a:rPr lang="en-US" dirty="0"/>
                        <a:t>9%</a:t>
                      </a:r>
                    </a:p>
                  </a:txBody>
                  <a:tcPr marL="76738" marR="76738"/>
                </a:tc>
                <a:extLst>
                  <a:ext uri="{0D108BD9-81ED-4DB2-BD59-A6C34878D82A}">
                    <a16:rowId xmlns:a16="http://schemas.microsoft.com/office/drawing/2014/main" val="2777093140"/>
                  </a:ext>
                </a:extLst>
              </a:tr>
              <a:tr h="370840">
                <a:tc>
                  <a:txBody>
                    <a:bodyPr/>
                    <a:lstStyle/>
                    <a:p>
                      <a:pPr algn="ctr"/>
                      <a:r>
                        <a:rPr lang="en-US" dirty="0"/>
                        <a:t>Autumn</a:t>
                      </a:r>
                    </a:p>
                  </a:txBody>
                  <a:tcPr marL="76738" marR="76738"/>
                </a:tc>
                <a:tc>
                  <a:txBody>
                    <a:bodyPr/>
                    <a:lstStyle/>
                    <a:p>
                      <a:pPr algn="ctr"/>
                      <a:r>
                        <a:rPr lang="en-US" dirty="0"/>
                        <a:t>6</a:t>
                      </a:r>
                    </a:p>
                  </a:txBody>
                  <a:tcPr marL="76738" marR="76738"/>
                </a:tc>
                <a:tc>
                  <a:txBody>
                    <a:bodyPr/>
                    <a:lstStyle/>
                    <a:p>
                      <a:pPr algn="ctr"/>
                      <a:r>
                        <a:rPr lang="en-US" dirty="0"/>
                        <a:t>0</a:t>
                      </a:r>
                    </a:p>
                  </a:txBody>
                  <a:tcPr marL="76738" marR="76738"/>
                </a:tc>
                <a:tc>
                  <a:txBody>
                    <a:bodyPr/>
                    <a:lstStyle/>
                    <a:p>
                      <a:pPr algn="ctr"/>
                      <a:r>
                        <a:rPr lang="en-US" dirty="0"/>
                        <a:t>0%</a:t>
                      </a:r>
                    </a:p>
                  </a:txBody>
                  <a:tcPr marL="76738" marR="76738"/>
                </a:tc>
                <a:extLst>
                  <a:ext uri="{0D108BD9-81ED-4DB2-BD59-A6C34878D82A}">
                    <a16:rowId xmlns:a16="http://schemas.microsoft.com/office/drawing/2014/main" val="1671165976"/>
                  </a:ext>
                </a:extLst>
              </a:tr>
            </a:tbl>
          </a:graphicData>
        </a:graphic>
      </p:graphicFrame>
      <p:sp>
        <p:nvSpPr>
          <p:cNvPr id="7" name="Frame 6">
            <a:extLst>
              <a:ext uri="{FF2B5EF4-FFF2-40B4-BE49-F238E27FC236}">
                <a16:creationId xmlns:a16="http://schemas.microsoft.com/office/drawing/2014/main" id="{DA14F266-D941-4538-BF0C-741143ED2D14}"/>
              </a:ext>
            </a:extLst>
          </p:cNvPr>
          <p:cNvSpPr/>
          <p:nvPr/>
        </p:nvSpPr>
        <p:spPr>
          <a:xfrm>
            <a:off x="8667750" y="3724275"/>
            <a:ext cx="1352550" cy="3048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Frame 7">
            <a:extLst>
              <a:ext uri="{FF2B5EF4-FFF2-40B4-BE49-F238E27FC236}">
                <a16:creationId xmlns:a16="http://schemas.microsoft.com/office/drawing/2014/main" id="{FF9904C5-0A65-4459-906B-F4402169A835}"/>
              </a:ext>
            </a:extLst>
          </p:cNvPr>
          <p:cNvSpPr/>
          <p:nvPr/>
        </p:nvSpPr>
        <p:spPr>
          <a:xfrm>
            <a:off x="8667750" y="4095750"/>
            <a:ext cx="1352550" cy="3048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67052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4298D-DA49-417F-B610-DBAFBAFFB77A}"/>
              </a:ext>
            </a:extLst>
          </p:cNvPr>
          <p:cNvSpPr>
            <a:spLocks noGrp="1"/>
          </p:cNvSpPr>
          <p:nvPr>
            <p:ph type="title"/>
          </p:nvPr>
        </p:nvSpPr>
        <p:spPr>
          <a:xfrm>
            <a:off x="1673395" y="983193"/>
            <a:ext cx="8825659" cy="706964"/>
          </a:xfrm>
        </p:spPr>
        <p:txBody>
          <a:bodyPr/>
          <a:lstStyle/>
          <a:p>
            <a:pPr algn="ctr"/>
            <a:r>
              <a:rPr lang="en-US" dirty="0"/>
              <a:t>Prediction</a:t>
            </a:r>
            <a:br>
              <a:rPr lang="en-US" dirty="0"/>
            </a:br>
            <a:r>
              <a:rPr lang="en-US" sz="1800" dirty="0"/>
              <a:t>(Decision Tree)</a:t>
            </a:r>
            <a:endParaRPr lang="en-US" dirty="0"/>
          </a:p>
        </p:txBody>
      </p:sp>
      <p:sp>
        <p:nvSpPr>
          <p:cNvPr id="3" name="Content Placeholder 2">
            <a:extLst>
              <a:ext uri="{FF2B5EF4-FFF2-40B4-BE49-F238E27FC236}">
                <a16:creationId xmlns:a16="http://schemas.microsoft.com/office/drawing/2014/main" id="{E20E008A-0286-4650-9AD4-B928278D8A02}"/>
              </a:ext>
            </a:extLst>
          </p:cNvPr>
          <p:cNvSpPr>
            <a:spLocks noGrp="1"/>
          </p:cNvSpPr>
          <p:nvPr>
            <p:ph type="body" idx="1"/>
          </p:nvPr>
        </p:nvSpPr>
        <p:spPr/>
        <p:txBody>
          <a:bodyPr>
            <a:normAutofit/>
          </a:bodyPr>
          <a:lstStyle/>
          <a:p>
            <a:pPr marL="0" indent="0" algn="ctr">
              <a:buNone/>
            </a:pPr>
            <a:r>
              <a:rPr lang="en-US" sz="1600" dirty="0"/>
              <a:t>No Hashtags</a:t>
            </a:r>
          </a:p>
        </p:txBody>
      </p:sp>
      <p:sp>
        <p:nvSpPr>
          <p:cNvPr id="8" name="Text Placeholder 7">
            <a:extLst>
              <a:ext uri="{FF2B5EF4-FFF2-40B4-BE49-F238E27FC236}">
                <a16:creationId xmlns:a16="http://schemas.microsoft.com/office/drawing/2014/main" id="{47575882-54CA-4B33-96F5-A5C325D3E5BC}"/>
              </a:ext>
            </a:extLst>
          </p:cNvPr>
          <p:cNvSpPr>
            <a:spLocks noGrp="1"/>
          </p:cNvSpPr>
          <p:nvPr>
            <p:ph type="body" sz="half" idx="15"/>
          </p:nvPr>
        </p:nvSpPr>
        <p:spPr/>
        <p:txBody>
          <a:bodyPr/>
          <a:lstStyle/>
          <a:p>
            <a:pPr algn="ctr"/>
            <a:r>
              <a:rPr lang="en-US" dirty="0"/>
              <a:t>Overall Accuracy rate of </a:t>
            </a:r>
            <a:r>
              <a:rPr lang="en-US" b="1" dirty="0"/>
              <a:t>79%</a:t>
            </a:r>
          </a:p>
          <a:p>
            <a:pPr algn="ctr"/>
            <a:r>
              <a:rPr lang="en-US" dirty="0"/>
              <a:t>How often could it pick out the “great posts”?</a:t>
            </a:r>
          </a:p>
          <a:p>
            <a:pPr marL="342900" indent="-342900" algn="ctr">
              <a:buFont typeface="Arial" panose="020B0604020202020204" pitchFamily="34" charset="0"/>
              <a:buChar char="•"/>
            </a:pPr>
            <a:r>
              <a:rPr lang="en-US" dirty="0"/>
              <a:t>No – 88%</a:t>
            </a:r>
          </a:p>
          <a:p>
            <a:pPr marL="342900" indent="-342900" algn="ctr">
              <a:buFont typeface="Arial" panose="020B0604020202020204" pitchFamily="34" charset="0"/>
              <a:buChar char="•"/>
            </a:pPr>
            <a:r>
              <a:rPr lang="en-US" dirty="0"/>
              <a:t>Yes – </a:t>
            </a:r>
            <a:r>
              <a:rPr lang="en-US" b="1" dirty="0"/>
              <a:t>12%</a:t>
            </a:r>
          </a:p>
          <a:p>
            <a:endParaRPr lang="en-US" dirty="0"/>
          </a:p>
        </p:txBody>
      </p:sp>
      <p:sp>
        <p:nvSpPr>
          <p:cNvPr id="6" name="Text Placeholder 5">
            <a:extLst>
              <a:ext uri="{FF2B5EF4-FFF2-40B4-BE49-F238E27FC236}">
                <a16:creationId xmlns:a16="http://schemas.microsoft.com/office/drawing/2014/main" id="{FD01669D-D1AC-44CB-8165-64F3CA65771A}"/>
              </a:ext>
            </a:extLst>
          </p:cNvPr>
          <p:cNvSpPr>
            <a:spLocks noGrp="1"/>
          </p:cNvSpPr>
          <p:nvPr>
            <p:ph type="body" sz="quarter" idx="3"/>
          </p:nvPr>
        </p:nvSpPr>
        <p:spPr/>
        <p:txBody>
          <a:bodyPr/>
          <a:lstStyle/>
          <a:p>
            <a:pPr algn="ctr"/>
            <a:r>
              <a:rPr lang="en-US" sz="1600" dirty="0"/>
              <a:t>All Hashtags</a:t>
            </a:r>
          </a:p>
        </p:txBody>
      </p:sp>
      <p:sp>
        <p:nvSpPr>
          <p:cNvPr id="9" name="Text Placeholder 8">
            <a:extLst>
              <a:ext uri="{FF2B5EF4-FFF2-40B4-BE49-F238E27FC236}">
                <a16:creationId xmlns:a16="http://schemas.microsoft.com/office/drawing/2014/main" id="{8F3B0CC2-3F0A-492D-A699-6BA921DB08A1}"/>
              </a:ext>
            </a:extLst>
          </p:cNvPr>
          <p:cNvSpPr>
            <a:spLocks noGrp="1"/>
          </p:cNvSpPr>
          <p:nvPr>
            <p:ph type="body" sz="half" idx="16"/>
          </p:nvPr>
        </p:nvSpPr>
        <p:spPr/>
        <p:txBody>
          <a:bodyPr/>
          <a:lstStyle/>
          <a:p>
            <a:pPr algn="ctr"/>
            <a:r>
              <a:rPr lang="en-US" dirty="0"/>
              <a:t>Overall Accuracy rate of </a:t>
            </a:r>
            <a:r>
              <a:rPr lang="en-US" b="1" dirty="0"/>
              <a:t>73%</a:t>
            </a:r>
          </a:p>
          <a:p>
            <a:pPr algn="ctr"/>
            <a:r>
              <a:rPr lang="en-US" dirty="0"/>
              <a:t>How often could it pick out the “great posts”?</a:t>
            </a:r>
          </a:p>
          <a:p>
            <a:pPr marL="342900" indent="-342900" algn="ctr">
              <a:buFont typeface="Arial" panose="020B0604020202020204" pitchFamily="34" charset="0"/>
              <a:buChar char="•"/>
            </a:pPr>
            <a:r>
              <a:rPr lang="en-US" dirty="0"/>
              <a:t>No – 84%</a:t>
            </a:r>
          </a:p>
          <a:p>
            <a:pPr marL="342900" indent="-342900" algn="ctr">
              <a:buFont typeface="Arial" panose="020B0604020202020204" pitchFamily="34" charset="0"/>
              <a:buChar char="•"/>
            </a:pPr>
            <a:r>
              <a:rPr lang="en-US" dirty="0"/>
              <a:t>Yes – </a:t>
            </a:r>
            <a:r>
              <a:rPr lang="en-US" b="1" dirty="0"/>
              <a:t>27%</a:t>
            </a:r>
          </a:p>
          <a:p>
            <a:endParaRPr lang="en-US" dirty="0"/>
          </a:p>
        </p:txBody>
      </p:sp>
      <p:sp>
        <p:nvSpPr>
          <p:cNvPr id="7" name="Text Placeholder 6">
            <a:extLst>
              <a:ext uri="{FF2B5EF4-FFF2-40B4-BE49-F238E27FC236}">
                <a16:creationId xmlns:a16="http://schemas.microsoft.com/office/drawing/2014/main" id="{DDEF6338-825A-4BC4-BB14-915527E54BEF}"/>
              </a:ext>
            </a:extLst>
          </p:cNvPr>
          <p:cNvSpPr>
            <a:spLocks noGrp="1"/>
          </p:cNvSpPr>
          <p:nvPr>
            <p:ph type="body" sz="quarter" idx="13"/>
          </p:nvPr>
        </p:nvSpPr>
        <p:spPr/>
        <p:txBody>
          <a:bodyPr/>
          <a:lstStyle/>
          <a:p>
            <a:pPr algn="ctr"/>
            <a:r>
              <a:rPr lang="en-US" sz="1600" dirty="0"/>
              <a:t>Removing Common Hashtags</a:t>
            </a:r>
          </a:p>
        </p:txBody>
      </p:sp>
      <p:sp>
        <p:nvSpPr>
          <p:cNvPr id="10" name="Text Placeholder 9">
            <a:extLst>
              <a:ext uri="{FF2B5EF4-FFF2-40B4-BE49-F238E27FC236}">
                <a16:creationId xmlns:a16="http://schemas.microsoft.com/office/drawing/2014/main" id="{3FE441C7-EA93-4F85-B117-8FC6CC404608}"/>
              </a:ext>
            </a:extLst>
          </p:cNvPr>
          <p:cNvSpPr>
            <a:spLocks noGrp="1"/>
          </p:cNvSpPr>
          <p:nvPr>
            <p:ph type="body" sz="half" idx="17"/>
          </p:nvPr>
        </p:nvSpPr>
        <p:spPr/>
        <p:txBody>
          <a:bodyPr/>
          <a:lstStyle/>
          <a:p>
            <a:pPr algn="ctr"/>
            <a:r>
              <a:rPr lang="en-US" dirty="0"/>
              <a:t>Overall Accuracy rate of </a:t>
            </a:r>
            <a:r>
              <a:rPr lang="en-US" b="1" dirty="0"/>
              <a:t>85%</a:t>
            </a:r>
          </a:p>
          <a:p>
            <a:pPr algn="ctr"/>
            <a:r>
              <a:rPr lang="en-US" dirty="0"/>
              <a:t>How often could it pick out the “great posts”?</a:t>
            </a:r>
          </a:p>
          <a:p>
            <a:pPr marL="342900" indent="-342900" algn="ctr">
              <a:buFont typeface="Arial" panose="020B0604020202020204" pitchFamily="34" charset="0"/>
              <a:buChar char="•"/>
            </a:pPr>
            <a:r>
              <a:rPr lang="en-US" dirty="0"/>
              <a:t>No – 91%</a:t>
            </a:r>
          </a:p>
          <a:p>
            <a:pPr marL="342900" indent="-342900" algn="ctr">
              <a:buFont typeface="Arial" panose="020B0604020202020204" pitchFamily="34" charset="0"/>
              <a:buChar char="•"/>
            </a:pPr>
            <a:r>
              <a:rPr lang="en-US" dirty="0"/>
              <a:t>Yes – </a:t>
            </a:r>
            <a:r>
              <a:rPr lang="en-US" b="1" dirty="0"/>
              <a:t>38%</a:t>
            </a:r>
          </a:p>
          <a:p>
            <a:pPr marL="342900" indent="-342900" algn="ctr">
              <a:buFont typeface="Arial" panose="020B0604020202020204" pitchFamily="34" charset="0"/>
              <a:buChar char="•"/>
            </a:pPr>
            <a:endParaRPr lang="en-US" dirty="0"/>
          </a:p>
        </p:txBody>
      </p:sp>
      <p:pic>
        <p:nvPicPr>
          <p:cNvPr id="12" name="Picture 11">
            <a:extLst>
              <a:ext uri="{FF2B5EF4-FFF2-40B4-BE49-F238E27FC236}">
                <a16:creationId xmlns:a16="http://schemas.microsoft.com/office/drawing/2014/main" id="{1018BF9B-8E6D-41D6-8455-069D1993FC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19547" y="4994349"/>
            <a:ext cx="1692946" cy="1644576"/>
          </a:xfrm>
          <a:prstGeom prst="rect">
            <a:avLst/>
          </a:prstGeom>
        </p:spPr>
      </p:pic>
    </p:spTree>
    <p:extLst>
      <p:ext uri="{BB962C8B-B14F-4D97-AF65-F5344CB8AC3E}">
        <p14:creationId xmlns:p14="http://schemas.microsoft.com/office/powerpoint/2010/main" val="1522754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anim calcmode="lin" valueType="num">
                                      <p:cBhvr>
                                        <p:cTn id="8" dur="2000" fill="hold"/>
                                        <p:tgtEl>
                                          <p:spTgt spid="12"/>
                                        </p:tgtEl>
                                        <p:attrNameLst>
                                          <p:attrName>ppt_w</p:attrName>
                                        </p:attrNameLst>
                                      </p:cBhvr>
                                      <p:tavLst>
                                        <p:tav tm="0" fmla="#ppt_w*sin(2.5*pi*$)">
                                          <p:val>
                                            <p:fltVal val="0"/>
                                          </p:val>
                                        </p:tav>
                                        <p:tav tm="100000">
                                          <p:val>
                                            <p:fltVal val="1"/>
                                          </p:val>
                                        </p:tav>
                                      </p:tavLst>
                                    </p:anim>
                                    <p:anim calcmode="lin" valueType="num">
                                      <p:cBhvr>
                                        <p:cTn id="9" dur="2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4AFE-01EB-4A7D-BBA4-60DA7C9D423C}"/>
              </a:ext>
            </a:extLst>
          </p:cNvPr>
          <p:cNvSpPr>
            <a:spLocks noGrp="1"/>
          </p:cNvSpPr>
          <p:nvPr>
            <p:ph type="title"/>
          </p:nvPr>
        </p:nvSpPr>
        <p:spPr/>
        <p:txBody>
          <a:bodyPr/>
          <a:lstStyle/>
          <a:p>
            <a:pPr algn="ctr"/>
            <a:r>
              <a:rPr lang="en-US" dirty="0"/>
              <a:t>The Results</a:t>
            </a:r>
          </a:p>
        </p:txBody>
      </p:sp>
      <p:sp>
        <p:nvSpPr>
          <p:cNvPr id="3" name="Content Placeholder 2">
            <a:extLst>
              <a:ext uri="{FF2B5EF4-FFF2-40B4-BE49-F238E27FC236}">
                <a16:creationId xmlns:a16="http://schemas.microsoft.com/office/drawing/2014/main" id="{50A0C267-B444-4088-8B82-F44472ED3BB6}"/>
              </a:ext>
            </a:extLst>
          </p:cNvPr>
          <p:cNvSpPr>
            <a:spLocks noGrp="1"/>
          </p:cNvSpPr>
          <p:nvPr>
            <p:ph idx="1"/>
          </p:nvPr>
        </p:nvSpPr>
        <p:spPr>
          <a:xfrm>
            <a:off x="2452443" y="2603500"/>
            <a:ext cx="3083217" cy="3416300"/>
          </a:xfrm>
        </p:spPr>
        <p:txBody>
          <a:bodyPr>
            <a:normAutofit/>
          </a:bodyPr>
          <a:lstStyle/>
          <a:p>
            <a:pPr marL="0" indent="0" fontAlgn="t">
              <a:buNone/>
            </a:pPr>
            <a:r>
              <a:rPr lang="en-US" b="1" dirty="0"/>
              <a:t>What she talks about:</a:t>
            </a:r>
            <a:endParaRPr lang="en-US" dirty="0"/>
          </a:p>
          <a:p>
            <a:pPr lvl="1" fontAlgn="t">
              <a:buFont typeface="Arial" panose="020B0604020202020204" pitchFamily="34" charset="0"/>
              <a:buChar char="•"/>
            </a:pPr>
            <a:r>
              <a:rPr lang="en-US" dirty="0"/>
              <a:t>Everyday Life</a:t>
            </a:r>
          </a:p>
          <a:p>
            <a:pPr lvl="1" fontAlgn="t">
              <a:buFont typeface="Arial" panose="020B0604020202020204" pitchFamily="34" charset="0"/>
              <a:buChar char="•"/>
            </a:pPr>
            <a:r>
              <a:rPr lang="en-US" dirty="0"/>
              <a:t>Blog/Fashion</a:t>
            </a:r>
          </a:p>
          <a:p>
            <a:pPr lvl="1" fontAlgn="t">
              <a:buFont typeface="Arial" panose="020B0604020202020204" pitchFamily="34" charset="0"/>
              <a:buChar char="•"/>
            </a:pPr>
            <a:r>
              <a:rPr lang="en-US" dirty="0"/>
              <a:t>Shopping</a:t>
            </a:r>
          </a:p>
          <a:p>
            <a:pPr lvl="1" fontAlgn="t">
              <a:buFont typeface="Arial" panose="020B0604020202020204" pitchFamily="34" charset="0"/>
              <a:buChar char="•"/>
            </a:pPr>
            <a:r>
              <a:rPr lang="en-US" dirty="0"/>
              <a:t>Kansas City</a:t>
            </a:r>
          </a:p>
          <a:p>
            <a:pPr lvl="1" fontAlgn="t">
              <a:buFont typeface="Arial" panose="020B0604020202020204" pitchFamily="34" charset="0"/>
              <a:buChar char="•"/>
            </a:pPr>
            <a:r>
              <a:rPr lang="en-US" dirty="0"/>
              <a:t>Food</a:t>
            </a:r>
          </a:p>
          <a:p>
            <a:pPr lvl="1" fontAlgn="t">
              <a:buFont typeface="Arial" panose="020B0604020202020204" pitchFamily="34" charset="0"/>
              <a:buChar char="•"/>
            </a:pPr>
            <a:r>
              <a:rPr lang="en-US" dirty="0"/>
              <a:t>Video Games</a:t>
            </a:r>
          </a:p>
          <a:p>
            <a:pPr lvl="1" fontAlgn="t">
              <a:buFont typeface="Arial" panose="020B0604020202020204" pitchFamily="34" charset="0"/>
              <a:buChar char="•"/>
            </a:pPr>
            <a:r>
              <a:rPr lang="en-US" dirty="0"/>
              <a:t>Breakfast</a:t>
            </a:r>
          </a:p>
          <a:p>
            <a:pPr lvl="1" fontAlgn="t">
              <a:buFont typeface="Arial" panose="020B0604020202020204" pitchFamily="34" charset="0"/>
              <a:buChar char="•"/>
            </a:pPr>
            <a:r>
              <a:rPr lang="en-US" dirty="0"/>
              <a:t>Autumn</a:t>
            </a:r>
          </a:p>
          <a:p>
            <a:endParaRPr lang="en-US" dirty="0"/>
          </a:p>
        </p:txBody>
      </p:sp>
      <p:sp>
        <p:nvSpPr>
          <p:cNvPr id="4" name="Content Placeholder 2">
            <a:extLst>
              <a:ext uri="{FF2B5EF4-FFF2-40B4-BE49-F238E27FC236}">
                <a16:creationId xmlns:a16="http://schemas.microsoft.com/office/drawing/2014/main" id="{8EA28AC0-E655-4F5B-891B-2F303F815D36}"/>
              </a:ext>
            </a:extLst>
          </p:cNvPr>
          <p:cNvSpPr txBox="1">
            <a:spLocks/>
          </p:cNvSpPr>
          <p:nvPr/>
        </p:nvSpPr>
        <p:spPr>
          <a:xfrm>
            <a:off x="6220440" y="2603500"/>
            <a:ext cx="3245984" cy="3416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fontAlgn="t">
              <a:buFont typeface="Wingdings 3" charset="2"/>
              <a:buNone/>
            </a:pPr>
            <a:r>
              <a:rPr lang="en-US" b="1" dirty="0"/>
              <a:t>Model with 85% accuracy in predicting “great posts,” but not necessarily useful.</a:t>
            </a:r>
          </a:p>
          <a:p>
            <a:pPr marL="0" indent="0" fontAlgn="t">
              <a:buFont typeface="Wingdings 3" charset="2"/>
              <a:buNone/>
            </a:pPr>
            <a:endParaRPr lang="en-US" b="1" dirty="0"/>
          </a:p>
          <a:p>
            <a:pPr marL="0" indent="0" fontAlgn="t">
              <a:buFont typeface="Wingdings 3" charset="2"/>
              <a:buNone/>
            </a:pPr>
            <a:r>
              <a:rPr lang="en-US" b="1" dirty="0"/>
              <a:t>Most successful topics:</a:t>
            </a:r>
            <a:endParaRPr lang="en-US" dirty="0"/>
          </a:p>
          <a:p>
            <a:pPr lvl="1" fontAlgn="t">
              <a:buFont typeface="Arial" panose="020B0604020202020204" pitchFamily="34" charset="0"/>
              <a:buChar char="•"/>
            </a:pPr>
            <a:r>
              <a:rPr lang="en-US" dirty="0"/>
              <a:t>Blog/Fashion</a:t>
            </a:r>
          </a:p>
          <a:p>
            <a:pPr lvl="1" fontAlgn="t">
              <a:buFont typeface="Arial" panose="020B0604020202020204" pitchFamily="34" charset="0"/>
              <a:buChar char="•"/>
            </a:pPr>
            <a:r>
              <a:rPr lang="en-US" dirty="0"/>
              <a:t>Shopping</a:t>
            </a:r>
          </a:p>
          <a:p>
            <a:endParaRPr lang="en-US" dirty="0"/>
          </a:p>
        </p:txBody>
      </p:sp>
    </p:spTree>
    <p:extLst>
      <p:ext uri="{BB962C8B-B14F-4D97-AF65-F5344CB8AC3E}">
        <p14:creationId xmlns:p14="http://schemas.microsoft.com/office/powerpoint/2010/main" val="271551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848D7-D30B-4857-AF51-A85F2F1B607C}"/>
              </a:ext>
            </a:extLst>
          </p:cNvPr>
          <p:cNvSpPr>
            <a:spLocks noGrp="1"/>
          </p:cNvSpPr>
          <p:nvPr>
            <p:ph type="title"/>
          </p:nvPr>
        </p:nvSpPr>
        <p:spPr/>
        <p:txBody>
          <a:bodyPr/>
          <a:lstStyle/>
          <a:p>
            <a:pPr algn="ctr"/>
            <a:r>
              <a:rPr lang="en-US" dirty="0"/>
              <a:t>Questions?</a:t>
            </a:r>
          </a:p>
        </p:txBody>
      </p:sp>
      <p:pic>
        <p:nvPicPr>
          <p:cNvPr id="5" name="Content Placeholder 4">
            <a:extLst>
              <a:ext uri="{FF2B5EF4-FFF2-40B4-BE49-F238E27FC236}">
                <a16:creationId xmlns:a16="http://schemas.microsoft.com/office/drawing/2014/main" id="{EC7C3567-6C83-4095-974A-51DEB736838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25486" y="2265936"/>
            <a:ext cx="7155965" cy="4592064"/>
          </a:xfrm>
        </p:spPr>
      </p:pic>
    </p:spTree>
    <p:extLst>
      <p:ext uri="{BB962C8B-B14F-4D97-AF65-F5344CB8AC3E}">
        <p14:creationId xmlns:p14="http://schemas.microsoft.com/office/powerpoint/2010/main" val="2953827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73601-8344-48B7-ABB2-73EC4B24B18C}"/>
              </a:ext>
            </a:extLst>
          </p:cNvPr>
          <p:cNvSpPr>
            <a:spLocks noGrp="1"/>
          </p:cNvSpPr>
          <p:nvPr>
            <p:ph type="title"/>
          </p:nvPr>
        </p:nvSpPr>
        <p:spPr>
          <a:xfrm>
            <a:off x="586600" y="499099"/>
            <a:ext cx="4174086" cy="1600200"/>
          </a:xfrm>
        </p:spPr>
        <p:txBody>
          <a:bodyPr>
            <a:normAutofit/>
          </a:bodyPr>
          <a:lstStyle/>
          <a:p>
            <a:r>
              <a:rPr lang="en-US" sz="4800" dirty="0"/>
              <a:t>This is Annie</a:t>
            </a:r>
          </a:p>
        </p:txBody>
      </p:sp>
      <p:pic>
        <p:nvPicPr>
          <p:cNvPr id="6" name="Content Placeholder 5">
            <a:extLst>
              <a:ext uri="{FF2B5EF4-FFF2-40B4-BE49-F238E27FC236}">
                <a16:creationId xmlns:a16="http://schemas.microsoft.com/office/drawing/2014/main" id="{541D2610-71D6-45AE-BA13-ED115727D7D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87636" y="1313211"/>
            <a:ext cx="7342909" cy="4712027"/>
          </a:xfrm>
        </p:spPr>
      </p:pic>
      <p:sp>
        <p:nvSpPr>
          <p:cNvPr id="4" name="Text Placeholder 3">
            <a:extLst>
              <a:ext uri="{FF2B5EF4-FFF2-40B4-BE49-F238E27FC236}">
                <a16:creationId xmlns:a16="http://schemas.microsoft.com/office/drawing/2014/main" id="{77B49DA9-C661-48EF-84E6-25305E9242F3}"/>
              </a:ext>
            </a:extLst>
          </p:cNvPr>
          <p:cNvSpPr>
            <a:spLocks noGrp="1"/>
          </p:cNvSpPr>
          <p:nvPr>
            <p:ph type="body" sz="half" idx="2"/>
          </p:nvPr>
        </p:nvSpPr>
        <p:spPr>
          <a:xfrm>
            <a:off x="586600" y="2335212"/>
            <a:ext cx="4014274" cy="3811588"/>
          </a:xfrm>
        </p:spPr>
        <p:txBody>
          <a:bodyPr/>
          <a:lstStyle/>
          <a:p>
            <a:pPr marL="285750" indent="-285750">
              <a:buFont typeface="Arial" panose="020B0604020202020204" pitchFamily="34" charset="0"/>
              <a:buChar char="•"/>
            </a:pPr>
            <a:r>
              <a:rPr lang="en-US" sz="2800" dirty="0"/>
              <a:t>Annie has an Instagram</a:t>
            </a:r>
          </a:p>
          <a:p>
            <a:pPr marL="742950" lvl="1" indent="-285750">
              <a:buFont typeface="Arial" panose="020B0604020202020204" pitchFamily="34" charset="0"/>
              <a:buChar char="•"/>
            </a:pPr>
            <a:r>
              <a:rPr lang="en-US" sz="2600" dirty="0" err="1">
                <a:solidFill>
                  <a:schemeClr val="accent1">
                    <a:lumMod val="60000"/>
                    <a:lumOff val="40000"/>
                  </a:schemeClr>
                </a:solidFill>
              </a:rPr>
              <a:t>annie_austen</a:t>
            </a:r>
            <a:endParaRPr lang="en-US" sz="2600" dirty="0">
              <a:solidFill>
                <a:schemeClr val="accent1">
                  <a:lumMod val="60000"/>
                  <a:lumOff val="40000"/>
                </a:schemeClr>
              </a:solidFill>
            </a:endParaRPr>
          </a:p>
          <a:p>
            <a:pPr marL="285750" indent="-285750">
              <a:buFont typeface="Arial" panose="020B0604020202020204" pitchFamily="34" charset="0"/>
              <a:buChar char="•"/>
            </a:pPr>
            <a:r>
              <a:rPr lang="en-US" sz="2800" dirty="0"/>
              <a:t>She also has a blog</a:t>
            </a:r>
          </a:p>
          <a:p>
            <a:pPr marL="742950" lvl="1" indent="-285750">
              <a:buFont typeface="Arial" panose="020B0604020202020204" pitchFamily="34" charset="0"/>
              <a:buChar char="•"/>
            </a:pPr>
            <a:r>
              <a:rPr lang="en-US" sz="1800" dirty="0">
                <a:solidFill>
                  <a:schemeClr val="accent1">
                    <a:lumMod val="60000"/>
                    <a:lumOff val="40000"/>
                  </a:schemeClr>
                </a:solidFill>
              </a:rPr>
              <a:t>theaustenadventures.com</a:t>
            </a:r>
          </a:p>
          <a:p>
            <a:endParaRPr lang="en-US" sz="2800" dirty="0"/>
          </a:p>
          <a:p>
            <a:endParaRPr lang="en-US" dirty="0"/>
          </a:p>
        </p:txBody>
      </p:sp>
    </p:spTree>
    <p:extLst>
      <p:ext uri="{BB962C8B-B14F-4D97-AF65-F5344CB8AC3E}">
        <p14:creationId xmlns:p14="http://schemas.microsoft.com/office/powerpoint/2010/main" val="672929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73601-8344-48B7-ABB2-73EC4B24B18C}"/>
              </a:ext>
            </a:extLst>
          </p:cNvPr>
          <p:cNvSpPr>
            <a:spLocks noGrp="1"/>
          </p:cNvSpPr>
          <p:nvPr>
            <p:ph type="title"/>
          </p:nvPr>
        </p:nvSpPr>
        <p:spPr>
          <a:xfrm>
            <a:off x="887100" y="192597"/>
            <a:ext cx="3321138" cy="1600200"/>
          </a:xfrm>
        </p:spPr>
        <p:txBody>
          <a:bodyPr>
            <a:normAutofit/>
          </a:bodyPr>
          <a:lstStyle/>
          <a:p>
            <a:r>
              <a:rPr lang="en-US" sz="4800" dirty="0"/>
              <a:t>Questions</a:t>
            </a:r>
          </a:p>
        </p:txBody>
      </p:sp>
      <p:pic>
        <p:nvPicPr>
          <p:cNvPr id="10" name="Content Placeholder 9">
            <a:extLst>
              <a:ext uri="{FF2B5EF4-FFF2-40B4-BE49-F238E27FC236}">
                <a16:creationId xmlns:a16="http://schemas.microsoft.com/office/drawing/2014/main" id="{100CCDB8-0EDB-4198-80D7-0136157C678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90836" y="1171284"/>
            <a:ext cx="7001164" cy="5154232"/>
          </a:xfrm>
        </p:spPr>
      </p:pic>
      <p:sp>
        <p:nvSpPr>
          <p:cNvPr id="4" name="Text Placeholder 3">
            <a:extLst>
              <a:ext uri="{FF2B5EF4-FFF2-40B4-BE49-F238E27FC236}">
                <a16:creationId xmlns:a16="http://schemas.microsoft.com/office/drawing/2014/main" id="{77B49DA9-C661-48EF-84E6-25305E9242F3}"/>
              </a:ext>
            </a:extLst>
          </p:cNvPr>
          <p:cNvSpPr>
            <a:spLocks noGrp="1"/>
          </p:cNvSpPr>
          <p:nvPr>
            <p:ph type="body" sz="half" idx="2"/>
          </p:nvPr>
        </p:nvSpPr>
        <p:spPr>
          <a:xfrm>
            <a:off x="540532" y="2452354"/>
            <a:ext cx="4014274" cy="3048560"/>
          </a:xfrm>
        </p:spPr>
        <p:txBody>
          <a:bodyPr/>
          <a:lstStyle/>
          <a:p>
            <a:pPr marL="285750" indent="-285750">
              <a:buFont typeface="Arial" panose="020B0604020202020204" pitchFamily="34" charset="0"/>
              <a:buChar char="•"/>
            </a:pPr>
            <a:r>
              <a:rPr lang="en-US" sz="2800" dirty="0"/>
              <a:t>“What does she post about?!”</a:t>
            </a:r>
          </a:p>
          <a:p>
            <a:pPr marL="285750" indent="-285750">
              <a:buFont typeface="Arial" panose="020B0604020202020204" pitchFamily="34" charset="0"/>
              <a:buChar char="•"/>
            </a:pPr>
            <a:r>
              <a:rPr lang="en-US" sz="2800" dirty="0"/>
              <a:t>“Can I predict if a post will be a ‘great post?’”</a:t>
            </a:r>
          </a:p>
          <a:p>
            <a:endParaRPr lang="en-US" dirty="0"/>
          </a:p>
        </p:txBody>
      </p:sp>
    </p:spTree>
    <p:extLst>
      <p:ext uri="{BB962C8B-B14F-4D97-AF65-F5344CB8AC3E}">
        <p14:creationId xmlns:p14="http://schemas.microsoft.com/office/powerpoint/2010/main" val="1547126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FDEA4-2445-4FB2-B5E2-AA575B80894F}"/>
              </a:ext>
            </a:extLst>
          </p:cNvPr>
          <p:cNvSpPr>
            <a:spLocks noGrp="1"/>
          </p:cNvSpPr>
          <p:nvPr>
            <p:ph type="title"/>
          </p:nvPr>
        </p:nvSpPr>
        <p:spPr>
          <a:xfrm>
            <a:off x="1075472" y="647700"/>
            <a:ext cx="2793158" cy="1600200"/>
          </a:xfrm>
        </p:spPr>
        <p:txBody>
          <a:bodyPr/>
          <a:lstStyle/>
          <a:p>
            <a:r>
              <a:rPr lang="en-US" sz="4000" dirty="0"/>
              <a:t>Annie’s Instagram</a:t>
            </a:r>
          </a:p>
        </p:txBody>
      </p:sp>
      <p:sp>
        <p:nvSpPr>
          <p:cNvPr id="3" name="Content Placeholder 2">
            <a:extLst>
              <a:ext uri="{FF2B5EF4-FFF2-40B4-BE49-F238E27FC236}">
                <a16:creationId xmlns:a16="http://schemas.microsoft.com/office/drawing/2014/main" id="{22FE2C11-10E7-485B-B502-EF3A97F74721}"/>
              </a:ext>
            </a:extLst>
          </p:cNvPr>
          <p:cNvSpPr>
            <a:spLocks noGrp="1"/>
          </p:cNvSpPr>
          <p:nvPr>
            <p:ph idx="1"/>
          </p:nvPr>
        </p:nvSpPr>
        <p:spPr/>
        <p:txBody>
          <a:bodyPr/>
          <a:lstStyle/>
          <a:p>
            <a:r>
              <a:rPr lang="en-US" dirty="0"/>
              <a:t>255 Instagram Posts</a:t>
            </a:r>
          </a:p>
          <a:p>
            <a:r>
              <a:rPr lang="en-US" dirty="0"/>
              <a:t>A “Great Post” = 250 Likes or more</a:t>
            </a:r>
          </a:p>
          <a:p>
            <a:pPr lvl="1"/>
            <a:r>
              <a:rPr lang="en-US" dirty="0"/>
              <a:t>41 Great Posts</a:t>
            </a:r>
          </a:p>
          <a:p>
            <a:r>
              <a:rPr lang="en-US" dirty="0"/>
              <a:t>Struggle of collecting the data</a:t>
            </a:r>
          </a:p>
          <a:p>
            <a:r>
              <a:rPr lang="en-US" dirty="0"/>
              <a:t>Hashtags</a:t>
            </a:r>
          </a:p>
          <a:p>
            <a:pPr marL="0" indent="0">
              <a:buNone/>
            </a:pPr>
            <a:endParaRPr lang="en-US" dirty="0"/>
          </a:p>
        </p:txBody>
      </p:sp>
      <p:pic>
        <p:nvPicPr>
          <p:cNvPr id="6" name="Content Placeholder 5">
            <a:extLst>
              <a:ext uri="{FF2B5EF4-FFF2-40B4-BE49-F238E27FC236}">
                <a16:creationId xmlns:a16="http://schemas.microsoft.com/office/drawing/2014/main" id="{DE4CE211-6AD4-455B-8ADB-9873D8FB2D5B}"/>
              </a:ext>
            </a:extLst>
          </p:cNvPr>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5107709" y="1246901"/>
            <a:ext cx="6964219" cy="5126189"/>
          </a:xfrm>
        </p:spPr>
      </p:pic>
      <p:sp>
        <p:nvSpPr>
          <p:cNvPr id="8" name="Content Placeholder 2">
            <a:extLst>
              <a:ext uri="{FF2B5EF4-FFF2-40B4-BE49-F238E27FC236}">
                <a16:creationId xmlns:a16="http://schemas.microsoft.com/office/drawing/2014/main" id="{167C123D-1FB9-4F7A-A297-589661F60500}"/>
              </a:ext>
            </a:extLst>
          </p:cNvPr>
          <p:cNvSpPr>
            <a:spLocks noGrp="1"/>
          </p:cNvSpPr>
          <p:nvPr>
            <p:ph type="body" sz="half" idx="2"/>
          </p:nvPr>
        </p:nvSpPr>
        <p:spPr>
          <a:xfrm>
            <a:off x="655782" y="2538437"/>
            <a:ext cx="4008582" cy="3834654"/>
          </a:xfrm>
        </p:spPr>
        <p:txBody>
          <a:bodyPr>
            <a:normAutofit/>
          </a:bodyPr>
          <a:lstStyle/>
          <a:p>
            <a:pPr marL="342900" indent="-342900">
              <a:buFont typeface="Arial" panose="020B0604020202020204" pitchFamily="34" charset="0"/>
              <a:buChar char="•"/>
            </a:pPr>
            <a:r>
              <a:rPr lang="en-US" sz="2400" dirty="0"/>
              <a:t>255 Instagram Posts</a:t>
            </a:r>
          </a:p>
          <a:p>
            <a:pPr marL="342900" indent="-342900">
              <a:buFont typeface="Arial" panose="020B0604020202020204" pitchFamily="34" charset="0"/>
              <a:buChar char="•"/>
            </a:pPr>
            <a:r>
              <a:rPr lang="en-US" sz="2400" dirty="0"/>
              <a:t>A “Great Post” = 250 Likes or more</a:t>
            </a:r>
          </a:p>
          <a:p>
            <a:pPr marL="742950" lvl="2" indent="-285750">
              <a:buFont typeface="Arial" panose="020B0604020202020204" pitchFamily="34" charset="0"/>
              <a:buChar char="•"/>
            </a:pPr>
            <a:r>
              <a:rPr lang="en-US" sz="2200" dirty="0">
                <a:solidFill>
                  <a:schemeClr val="accent1">
                    <a:lumMod val="60000"/>
                    <a:lumOff val="40000"/>
                  </a:schemeClr>
                </a:solidFill>
              </a:rPr>
              <a:t>41 “Great Posts”</a:t>
            </a:r>
          </a:p>
          <a:p>
            <a:pPr marL="342900" indent="-342900">
              <a:buFont typeface="Arial" panose="020B0604020202020204" pitchFamily="34" charset="0"/>
              <a:buChar char="•"/>
            </a:pPr>
            <a:r>
              <a:rPr lang="en-US" sz="2400" dirty="0"/>
              <a:t>Struggle of collecting the data</a:t>
            </a:r>
          </a:p>
          <a:p>
            <a:pPr marL="342900" indent="-342900">
              <a:buFont typeface="Arial" panose="020B0604020202020204" pitchFamily="34" charset="0"/>
              <a:buChar char="•"/>
            </a:pPr>
            <a:r>
              <a:rPr lang="en-US" sz="2400" dirty="0"/>
              <a:t>Emojis </a:t>
            </a:r>
          </a:p>
          <a:p>
            <a:pPr marL="342900" indent="-342900">
              <a:buFont typeface="Arial" panose="020B0604020202020204" pitchFamily="34" charset="0"/>
              <a:buChar char="•"/>
            </a:pPr>
            <a:r>
              <a:rPr lang="en-US" sz="2400" dirty="0"/>
              <a:t>Hashtags</a:t>
            </a:r>
          </a:p>
          <a:p>
            <a:pPr marL="0" indent="0">
              <a:buNone/>
            </a:pPr>
            <a:endParaRPr lang="en-US" sz="1600" dirty="0"/>
          </a:p>
        </p:txBody>
      </p:sp>
      <p:pic>
        <p:nvPicPr>
          <p:cNvPr id="5" name="Picture 4">
            <a:extLst>
              <a:ext uri="{FF2B5EF4-FFF2-40B4-BE49-F238E27FC236}">
                <a16:creationId xmlns:a16="http://schemas.microsoft.com/office/drawing/2014/main" id="{290505FF-4EF2-46B2-B5AC-2469CDE10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023579" y="5244355"/>
            <a:ext cx="389964" cy="389964"/>
          </a:xfrm>
          <a:prstGeom prst="rect">
            <a:avLst/>
          </a:prstGeom>
        </p:spPr>
      </p:pic>
    </p:spTree>
    <p:extLst>
      <p:ext uri="{BB962C8B-B14F-4D97-AF65-F5344CB8AC3E}">
        <p14:creationId xmlns:p14="http://schemas.microsoft.com/office/powerpoint/2010/main" val="3708296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F1515-89F1-41CF-A377-F530CF96F1CB}"/>
              </a:ext>
            </a:extLst>
          </p:cNvPr>
          <p:cNvSpPr>
            <a:spLocks noGrp="1"/>
          </p:cNvSpPr>
          <p:nvPr>
            <p:ph type="title"/>
          </p:nvPr>
        </p:nvSpPr>
        <p:spPr/>
        <p:txBody>
          <a:bodyPr/>
          <a:lstStyle/>
          <a:p>
            <a:pPr algn="ctr"/>
            <a:r>
              <a:rPr lang="en-US" dirty="0"/>
              <a:t>Word Cloud!</a:t>
            </a:r>
          </a:p>
        </p:txBody>
      </p:sp>
      <p:pic>
        <p:nvPicPr>
          <p:cNvPr id="5" name="Content Placeholder 4">
            <a:extLst>
              <a:ext uri="{FF2B5EF4-FFF2-40B4-BE49-F238E27FC236}">
                <a16:creationId xmlns:a16="http://schemas.microsoft.com/office/drawing/2014/main" id="{29676DA1-AC76-4635-8ED1-B268E92E01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6386" y="2411125"/>
            <a:ext cx="9213118" cy="4318649"/>
          </a:xfrm>
        </p:spPr>
      </p:pic>
    </p:spTree>
    <p:extLst>
      <p:ext uri="{BB962C8B-B14F-4D97-AF65-F5344CB8AC3E}">
        <p14:creationId xmlns:p14="http://schemas.microsoft.com/office/powerpoint/2010/main" val="2007847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F117-46C0-45D6-97F3-7FA19CEA47C4}"/>
              </a:ext>
            </a:extLst>
          </p:cNvPr>
          <p:cNvSpPr>
            <a:spLocks noGrp="1"/>
          </p:cNvSpPr>
          <p:nvPr>
            <p:ph type="title"/>
          </p:nvPr>
        </p:nvSpPr>
        <p:spPr/>
        <p:txBody>
          <a:bodyPr/>
          <a:lstStyle/>
          <a:p>
            <a:pPr algn="ctr"/>
            <a:r>
              <a:rPr lang="en-US" dirty="0"/>
              <a:t>What she posts about</a:t>
            </a:r>
          </a:p>
        </p:txBody>
      </p:sp>
      <p:graphicFrame>
        <p:nvGraphicFramePr>
          <p:cNvPr id="5" name="Content Placeholder 4">
            <a:extLst>
              <a:ext uri="{FF2B5EF4-FFF2-40B4-BE49-F238E27FC236}">
                <a16:creationId xmlns:a16="http://schemas.microsoft.com/office/drawing/2014/main" id="{A1BB92C8-988B-4A95-8CAE-80529A7AD57F}"/>
              </a:ext>
            </a:extLst>
          </p:cNvPr>
          <p:cNvGraphicFramePr>
            <a:graphicFrameLocks noGrp="1"/>
          </p:cNvGraphicFramePr>
          <p:nvPr>
            <p:ph idx="1"/>
            <p:extLst>
              <p:ext uri="{D42A27DB-BD31-4B8C-83A1-F6EECF244321}">
                <p14:modId xmlns:p14="http://schemas.microsoft.com/office/powerpoint/2010/main" val="2765744286"/>
              </p:ext>
            </p:extLst>
          </p:nvPr>
        </p:nvGraphicFramePr>
        <p:xfrm>
          <a:off x="1658463" y="2738217"/>
          <a:ext cx="8824912" cy="3545840"/>
        </p:xfrm>
        <a:graphic>
          <a:graphicData uri="http://schemas.openxmlformats.org/drawingml/2006/table">
            <a:tbl>
              <a:tblPr firstRow="1" bandRow="1">
                <a:tableStyleId>{5C22544A-7EE6-4342-B048-85BDC9FD1C3A}</a:tableStyleId>
              </a:tblPr>
              <a:tblGrid>
                <a:gridCol w="2206228">
                  <a:extLst>
                    <a:ext uri="{9D8B030D-6E8A-4147-A177-3AD203B41FA5}">
                      <a16:colId xmlns:a16="http://schemas.microsoft.com/office/drawing/2014/main" val="4294362596"/>
                    </a:ext>
                  </a:extLst>
                </a:gridCol>
                <a:gridCol w="2206228">
                  <a:extLst>
                    <a:ext uri="{9D8B030D-6E8A-4147-A177-3AD203B41FA5}">
                      <a16:colId xmlns:a16="http://schemas.microsoft.com/office/drawing/2014/main" val="765038020"/>
                    </a:ext>
                  </a:extLst>
                </a:gridCol>
                <a:gridCol w="2206228">
                  <a:extLst>
                    <a:ext uri="{9D8B030D-6E8A-4147-A177-3AD203B41FA5}">
                      <a16:colId xmlns:a16="http://schemas.microsoft.com/office/drawing/2014/main" val="1486041220"/>
                    </a:ext>
                  </a:extLst>
                </a:gridCol>
                <a:gridCol w="2206228">
                  <a:extLst>
                    <a:ext uri="{9D8B030D-6E8A-4147-A177-3AD203B41FA5}">
                      <a16:colId xmlns:a16="http://schemas.microsoft.com/office/drawing/2014/main" val="601121745"/>
                    </a:ext>
                  </a:extLst>
                </a:gridCol>
              </a:tblGrid>
              <a:tr h="370840">
                <a:tc>
                  <a:txBody>
                    <a:bodyPr/>
                    <a:lstStyle/>
                    <a:p>
                      <a:pPr algn="ctr"/>
                      <a:r>
                        <a:rPr lang="en-US" sz="1600" baseline="0" dirty="0"/>
                        <a:t>Topic</a:t>
                      </a:r>
                    </a:p>
                  </a:txBody>
                  <a:tcPr marL="76738" marR="76738"/>
                </a:tc>
                <a:tc>
                  <a:txBody>
                    <a:bodyPr/>
                    <a:lstStyle/>
                    <a:p>
                      <a:pPr algn="ctr"/>
                      <a:r>
                        <a:rPr lang="en-US" sz="1600" baseline="0" dirty="0"/>
                        <a:t>Number of Posts</a:t>
                      </a:r>
                    </a:p>
                  </a:txBody>
                  <a:tcPr marL="76738" marR="76738"/>
                </a:tc>
                <a:tc>
                  <a:txBody>
                    <a:bodyPr/>
                    <a:lstStyle/>
                    <a:p>
                      <a:pPr algn="ctr"/>
                      <a:r>
                        <a:rPr lang="en-US" sz="1600" baseline="0" dirty="0"/>
                        <a:t>Number of “Great Posts”</a:t>
                      </a:r>
                    </a:p>
                  </a:txBody>
                  <a:tcPr marL="76738" marR="76738"/>
                </a:tc>
                <a:tc>
                  <a:txBody>
                    <a:bodyPr/>
                    <a:lstStyle/>
                    <a:p>
                      <a:pPr algn="ctr"/>
                      <a:r>
                        <a:rPr lang="en-US" sz="1600" baseline="0" dirty="0"/>
                        <a:t>Percentage of Topic = GP</a:t>
                      </a:r>
                    </a:p>
                  </a:txBody>
                  <a:tcPr marL="76738" marR="76738"/>
                </a:tc>
                <a:extLst>
                  <a:ext uri="{0D108BD9-81ED-4DB2-BD59-A6C34878D82A}">
                    <a16:rowId xmlns:a16="http://schemas.microsoft.com/office/drawing/2014/main" val="2638625869"/>
                  </a:ext>
                </a:extLst>
              </a:tr>
              <a:tr h="370840">
                <a:tc>
                  <a:txBody>
                    <a:bodyPr/>
                    <a:lstStyle/>
                    <a:p>
                      <a:pPr algn="ctr"/>
                      <a:r>
                        <a:rPr lang="en-US" dirty="0"/>
                        <a:t>Everyday Life</a:t>
                      </a:r>
                    </a:p>
                  </a:txBody>
                  <a:tcPr marL="76738" marR="76738"/>
                </a:tc>
                <a:tc>
                  <a:txBody>
                    <a:bodyPr/>
                    <a:lstStyle/>
                    <a:p>
                      <a:pPr algn="ctr"/>
                      <a:r>
                        <a:rPr lang="en-US" dirty="0"/>
                        <a:t>69</a:t>
                      </a:r>
                    </a:p>
                  </a:txBody>
                  <a:tcPr marL="76738" marR="76738"/>
                </a:tc>
                <a:tc>
                  <a:txBody>
                    <a:bodyPr/>
                    <a:lstStyle/>
                    <a:p>
                      <a:pPr algn="ctr"/>
                      <a:r>
                        <a:rPr lang="en-US" dirty="0"/>
                        <a:t>6</a:t>
                      </a:r>
                    </a:p>
                  </a:txBody>
                  <a:tcPr marL="76738" marR="76738"/>
                </a:tc>
                <a:tc>
                  <a:txBody>
                    <a:bodyPr/>
                    <a:lstStyle/>
                    <a:p>
                      <a:pPr algn="ctr"/>
                      <a:r>
                        <a:rPr lang="en-US" dirty="0"/>
                        <a:t>8.6%</a:t>
                      </a:r>
                    </a:p>
                  </a:txBody>
                  <a:tcPr marL="76738" marR="76738"/>
                </a:tc>
                <a:extLst>
                  <a:ext uri="{0D108BD9-81ED-4DB2-BD59-A6C34878D82A}">
                    <a16:rowId xmlns:a16="http://schemas.microsoft.com/office/drawing/2014/main" val="3101017075"/>
                  </a:ext>
                </a:extLst>
              </a:tr>
              <a:tr h="370840">
                <a:tc>
                  <a:txBody>
                    <a:bodyPr/>
                    <a:lstStyle/>
                    <a:p>
                      <a:pPr algn="ctr"/>
                      <a:r>
                        <a:rPr lang="en-US" dirty="0"/>
                        <a:t>Blog/Fashion</a:t>
                      </a:r>
                    </a:p>
                  </a:txBody>
                  <a:tcPr marL="76738" marR="76738"/>
                </a:tc>
                <a:tc>
                  <a:txBody>
                    <a:bodyPr/>
                    <a:lstStyle/>
                    <a:p>
                      <a:pPr algn="ctr"/>
                      <a:r>
                        <a:rPr lang="en-US" dirty="0"/>
                        <a:t>47</a:t>
                      </a:r>
                    </a:p>
                  </a:txBody>
                  <a:tcPr marL="76738" marR="76738"/>
                </a:tc>
                <a:tc>
                  <a:txBody>
                    <a:bodyPr/>
                    <a:lstStyle/>
                    <a:p>
                      <a:pPr algn="ctr"/>
                      <a:r>
                        <a:rPr lang="en-US" dirty="0"/>
                        <a:t>15</a:t>
                      </a:r>
                    </a:p>
                  </a:txBody>
                  <a:tcPr marL="76738" marR="76738"/>
                </a:tc>
                <a:tc>
                  <a:txBody>
                    <a:bodyPr/>
                    <a:lstStyle/>
                    <a:p>
                      <a:pPr algn="ctr"/>
                      <a:r>
                        <a:rPr lang="en-US" dirty="0"/>
                        <a:t>31.9%</a:t>
                      </a:r>
                    </a:p>
                  </a:txBody>
                  <a:tcPr marL="76738" marR="76738"/>
                </a:tc>
                <a:extLst>
                  <a:ext uri="{0D108BD9-81ED-4DB2-BD59-A6C34878D82A}">
                    <a16:rowId xmlns:a16="http://schemas.microsoft.com/office/drawing/2014/main" val="1025302965"/>
                  </a:ext>
                </a:extLst>
              </a:tr>
              <a:tr h="370840">
                <a:tc>
                  <a:txBody>
                    <a:bodyPr/>
                    <a:lstStyle/>
                    <a:p>
                      <a:pPr algn="ctr"/>
                      <a:r>
                        <a:rPr lang="en-US" dirty="0"/>
                        <a:t>Shopping</a:t>
                      </a:r>
                    </a:p>
                  </a:txBody>
                  <a:tcPr marL="76738" marR="76738"/>
                </a:tc>
                <a:tc>
                  <a:txBody>
                    <a:bodyPr/>
                    <a:lstStyle/>
                    <a:p>
                      <a:pPr algn="ctr"/>
                      <a:r>
                        <a:rPr lang="en-US" dirty="0"/>
                        <a:t>42</a:t>
                      </a:r>
                    </a:p>
                  </a:txBody>
                  <a:tcPr marL="76738" marR="76738"/>
                </a:tc>
                <a:tc>
                  <a:txBody>
                    <a:bodyPr/>
                    <a:lstStyle/>
                    <a:p>
                      <a:pPr algn="ctr"/>
                      <a:r>
                        <a:rPr lang="en-US" dirty="0"/>
                        <a:t>11</a:t>
                      </a:r>
                    </a:p>
                  </a:txBody>
                  <a:tcPr marL="76738" marR="76738"/>
                </a:tc>
                <a:tc>
                  <a:txBody>
                    <a:bodyPr/>
                    <a:lstStyle/>
                    <a:p>
                      <a:pPr algn="ctr"/>
                      <a:r>
                        <a:rPr lang="en-US" dirty="0"/>
                        <a:t>26.1%</a:t>
                      </a:r>
                    </a:p>
                  </a:txBody>
                  <a:tcPr marL="76738" marR="76738"/>
                </a:tc>
                <a:extLst>
                  <a:ext uri="{0D108BD9-81ED-4DB2-BD59-A6C34878D82A}">
                    <a16:rowId xmlns:a16="http://schemas.microsoft.com/office/drawing/2014/main" val="1155387347"/>
                  </a:ext>
                </a:extLst>
              </a:tr>
              <a:tr h="370840">
                <a:tc>
                  <a:txBody>
                    <a:bodyPr/>
                    <a:lstStyle/>
                    <a:p>
                      <a:pPr algn="ctr"/>
                      <a:r>
                        <a:rPr lang="en-US" dirty="0"/>
                        <a:t>Kansas City</a:t>
                      </a:r>
                    </a:p>
                  </a:txBody>
                  <a:tcPr marL="76738" marR="76738"/>
                </a:tc>
                <a:tc>
                  <a:txBody>
                    <a:bodyPr/>
                    <a:lstStyle/>
                    <a:p>
                      <a:pPr algn="ctr"/>
                      <a:r>
                        <a:rPr lang="en-US" dirty="0"/>
                        <a:t>37</a:t>
                      </a:r>
                    </a:p>
                  </a:txBody>
                  <a:tcPr marL="76738" marR="76738"/>
                </a:tc>
                <a:tc>
                  <a:txBody>
                    <a:bodyPr/>
                    <a:lstStyle/>
                    <a:p>
                      <a:pPr algn="ctr"/>
                      <a:r>
                        <a:rPr lang="en-US" dirty="0"/>
                        <a:t>6</a:t>
                      </a:r>
                    </a:p>
                  </a:txBody>
                  <a:tcPr marL="76738" marR="76738"/>
                </a:tc>
                <a:tc>
                  <a:txBody>
                    <a:bodyPr/>
                    <a:lstStyle/>
                    <a:p>
                      <a:pPr algn="ctr"/>
                      <a:r>
                        <a:rPr lang="en-US" dirty="0"/>
                        <a:t>16.2%</a:t>
                      </a:r>
                    </a:p>
                  </a:txBody>
                  <a:tcPr marL="76738" marR="76738"/>
                </a:tc>
                <a:extLst>
                  <a:ext uri="{0D108BD9-81ED-4DB2-BD59-A6C34878D82A}">
                    <a16:rowId xmlns:a16="http://schemas.microsoft.com/office/drawing/2014/main" val="3373798412"/>
                  </a:ext>
                </a:extLst>
              </a:tr>
              <a:tr h="370840">
                <a:tc>
                  <a:txBody>
                    <a:bodyPr/>
                    <a:lstStyle/>
                    <a:p>
                      <a:pPr algn="ctr"/>
                      <a:r>
                        <a:rPr lang="en-US" dirty="0"/>
                        <a:t>Food</a:t>
                      </a:r>
                    </a:p>
                  </a:txBody>
                  <a:tcPr marL="76738" marR="76738"/>
                </a:tc>
                <a:tc>
                  <a:txBody>
                    <a:bodyPr/>
                    <a:lstStyle/>
                    <a:p>
                      <a:pPr algn="ctr"/>
                      <a:r>
                        <a:rPr lang="en-US" dirty="0"/>
                        <a:t>31</a:t>
                      </a:r>
                    </a:p>
                  </a:txBody>
                  <a:tcPr marL="76738" marR="76738"/>
                </a:tc>
                <a:tc>
                  <a:txBody>
                    <a:bodyPr/>
                    <a:lstStyle/>
                    <a:p>
                      <a:pPr algn="ctr"/>
                      <a:r>
                        <a:rPr lang="en-US" dirty="0"/>
                        <a:t>1</a:t>
                      </a:r>
                    </a:p>
                  </a:txBody>
                  <a:tcPr marL="76738" marR="76738"/>
                </a:tc>
                <a:tc>
                  <a:txBody>
                    <a:bodyPr/>
                    <a:lstStyle/>
                    <a:p>
                      <a:pPr algn="ctr"/>
                      <a:r>
                        <a:rPr lang="en-US" dirty="0"/>
                        <a:t>3.2%</a:t>
                      </a:r>
                    </a:p>
                  </a:txBody>
                  <a:tcPr marL="76738" marR="76738"/>
                </a:tc>
                <a:extLst>
                  <a:ext uri="{0D108BD9-81ED-4DB2-BD59-A6C34878D82A}">
                    <a16:rowId xmlns:a16="http://schemas.microsoft.com/office/drawing/2014/main" val="3834924516"/>
                  </a:ext>
                </a:extLst>
              </a:tr>
              <a:tr h="370840">
                <a:tc>
                  <a:txBody>
                    <a:bodyPr/>
                    <a:lstStyle/>
                    <a:p>
                      <a:pPr algn="ctr"/>
                      <a:r>
                        <a:rPr lang="en-US" dirty="0"/>
                        <a:t>Video Games</a:t>
                      </a:r>
                    </a:p>
                  </a:txBody>
                  <a:tcPr marL="76738" marR="76738"/>
                </a:tc>
                <a:tc>
                  <a:txBody>
                    <a:bodyPr/>
                    <a:lstStyle/>
                    <a:p>
                      <a:pPr algn="ctr"/>
                      <a:r>
                        <a:rPr lang="en-US" dirty="0"/>
                        <a:t>12</a:t>
                      </a:r>
                    </a:p>
                  </a:txBody>
                  <a:tcPr marL="76738" marR="76738"/>
                </a:tc>
                <a:tc>
                  <a:txBody>
                    <a:bodyPr/>
                    <a:lstStyle/>
                    <a:p>
                      <a:pPr algn="ctr"/>
                      <a:r>
                        <a:rPr lang="en-US" dirty="0"/>
                        <a:t>1</a:t>
                      </a:r>
                    </a:p>
                  </a:txBody>
                  <a:tcPr marL="76738" marR="76738"/>
                </a:tc>
                <a:tc>
                  <a:txBody>
                    <a:bodyPr/>
                    <a:lstStyle/>
                    <a:p>
                      <a:pPr algn="ctr"/>
                      <a:r>
                        <a:rPr lang="en-US" dirty="0"/>
                        <a:t>8.3%</a:t>
                      </a:r>
                    </a:p>
                  </a:txBody>
                  <a:tcPr marL="76738" marR="76738"/>
                </a:tc>
                <a:extLst>
                  <a:ext uri="{0D108BD9-81ED-4DB2-BD59-A6C34878D82A}">
                    <a16:rowId xmlns:a16="http://schemas.microsoft.com/office/drawing/2014/main" val="2610444860"/>
                  </a:ext>
                </a:extLst>
              </a:tr>
              <a:tr h="370840">
                <a:tc>
                  <a:txBody>
                    <a:bodyPr/>
                    <a:lstStyle/>
                    <a:p>
                      <a:pPr algn="ctr"/>
                      <a:r>
                        <a:rPr lang="en-US" dirty="0"/>
                        <a:t>Breakfast</a:t>
                      </a:r>
                    </a:p>
                  </a:txBody>
                  <a:tcPr marL="76738" marR="76738"/>
                </a:tc>
                <a:tc>
                  <a:txBody>
                    <a:bodyPr/>
                    <a:lstStyle/>
                    <a:p>
                      <a:pPr algn="ctr"/>
                      <a:r>
                        <a:rPr lang="en-US" dirty="0"/>
                        <a:t>11</a:t>
                      </a:r>
                    </a:p>
                  </a:txBody>
                  <a:tcPr marL="76738" marR="76738"/>
                </a:tc>
                <a:tc>
                  <a:txBody>
                    <a:bodyPr/>
                    <a:lstStyle/>
                    <a:p>
                      <a:pPr algn="ctr"/>
                      <a:r>
                        <a:rPr lang="en-US" dirty="0"/>
                        <a:t>1</a:t>
                      </a:r>
                    </a:p>
                  </a:txBody>
                  <a:tcPr marL="76738" marR="76738"/>
                </a:tc>
                <a:tc>
                  <a:txBody>
                    <a:bodyPr/>
                    <a:lstStyle/>
                    <a:p>
                      <a:pPr algn="ctr"/>
                      <a:r>
                        <a:rPr lang="en-US" dirty="0"/>
                        <a:t>9%</a:t>
                      </a:r>
                    </a:p>
                  </a:txBody>
                  <a:tcPr marL="76738" marR="76738"/>
                </a:tc>
                <a:extLst>
                  <a:ext uri="{0D108BD9-81ED-4DB2-BD59-A6C34878D82A}">
                    <a16:rowId xmlns:a16="http://schemas.microsoft.com/office/drawing/2014/main" val="2777093140"/>
                  </a:ext>
                </a:extLst>
              </a:tr>
              <a:tr h="370840">
                <a:tc>
                  <a:txBody>
                    <a:bodyPr/>
                    <a:lstStyle/>
                    <a:p>
                      <a:pPr algn="ctr"/>
                      <a:r>
                        <a:rPr lang="en-US" dirty="0"/>
                        <a:t>Autumn</a:t>
                      </a:r>
                    </a:p>
                  </a:txBody>
                  <a:tcPr marL="76738" marR="76738"/>
                </a:tc>
                <a:tc>
                  <a:txBody>
                    <a:bodyPr/>
                    <a:lstStyle/>
                    <a:p>
                      <a:pPr algn="ctr"/>
                      <a:r>
                        <a:rPr lang="en-US" dirty="0"/>
                        <a:t>6</a:t>
                      </a:r>
                    </a:p>
                  </a:txBody>
                  <a:tcPr marL="76738" marR="76738"/>
                </a:tc>
                <a:tc>
                  <a:txBody>
                    <a:bodyPr/>
                    <a:lstStyle/>
                    <a:p>
                      <a:pPr algn="ctr"/>
                      <a:r>
                        <a:rPr lang="en-US" dirty="0"/>
                        <a:t>0</a:t>
                      </a:r>
                    </a:p>
                  </a:txBody>
                  <a:tcPr marL="76738" marR="76738"/>
                </a:tc>
                <a:tc>
                  <a:txBody>
                    <a:bodyPr/>
                    <a:lstStyle/>
                    <a:p>
                      <a:pPr algn="ctr"/>
                      <a:r>
                        <a:rPr lang="en-US" dirty="0"/>
                        <a:t>0%</a:t>
                      </a:r>
                    </a:p>
                  </a:txBody>
                  <a:tcPr marL="76738" marR="76738"/>
                </a:tc>
                <a:extLst>
                  <a:ext uri="{0D108BD9-81ED-4DB2-BD59-A6C34878D82A}">
                    <a16:rowId xmlns:a16="http://schemas.microsoft.com/office/drawing/2014/main" val="1671165976"/>
                  </a:ext>
                </a:extLst>
              </a:tr>
            </a:tbl>
          </a:graphicData>
        </a:graphic>
      </p:graphicFrame>
      <p:sp>
        <p:nvSpPr>
          <p:cNvPr id="4" name="Arrow: Right 3">
            <a:extLst>
              <a:ext uri="{FF2B5EF4-FFF2-40B4-BE49-F238E27FC236}">
                <a16:creationId xmlns:a16="http://schemas.microsoft.com/office/drawing/2014/main" id="{0E5CA2A0-09CD-4E14-8BDA-9E101F8FD3C3}"/>
              </a:ext>
            </a:extLst>
          </p:cNvPr>
          <p:cNvSpPr/>
          <p:nvPr/>
        </p:nvSpPr>
        <p:spPr>
          <a:xfrm>
            <a:off x="309789" y="3895815"/>
            <a:ext cx="1190172" cy="7315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241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0B1A2-FB86-4EE8-9F3A-50A2A8726421}"/>
              </a:ext>
            </a:extLst>
          </p:cNvPr>
          <p:cNvSpPr>
            <a:spLocks noGrp="1"/>
          </p:cNvSpPr>
          <p:nvPr>
            <p:ph type="title"/>
          </p:nvPr>
        </p:nvSpPr>
        <p:spPr/>
        <p:txBody>
          <a:bodyPr/>
          <a:lstStyle/>
          <a:p>
            <a:pPr algn="ctr"/>
            <a:r>
              <a:rPr lang="en-US" dirty="0"/>
              <a:t>Did I mention that she likes Target?</a:t>
            </a:r>
          </a:p>
        </p:txBody>
      </p:sp>
      <p:pic>
        <p:nvPicPr>
          <p:cNvPr id="5" name="Content Placeholder 4">
            <a:extLst>
              <a:ext uri="{FF2B5EF4-FFF2-40B4-BE49-F238E27FC236}">
                <a16:creationId xmlns:a16="http://schemas.microsoft.com/office/drawing/2014/main" id="{F76E7712-7F2D-4181-9B2C-11CD9C4A254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02858" y="2177811"/>
            <a:ext cx="6357256" cy="4680189"/>
          </a:xfrm>
        </p:spPr>
      </p:pic>
    </p:spTree>
    <p:extLst>
      <p:ext uri="{BB962C8B-B14F-4D97-AF65-F5344CB8AC3E}">
        <p14:creationId xmlns:p14="http://schemas.microsoft.com/office/powerpoint/2010/main" val="1138356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F117-46C0-45D6-97F3-7FA19CEA47C4}"/>
              </a:ext>
            </a:extLst>
          </p:cNvPr>
          <p:cNvSpPr>
            <a:spLocks noGrp="1"/>
          </p:cNvSpPr>
          <p:nvPr>
            <p:ph type="title"/>
          </p:nvPr>
        </p:nvSpPr>
        <p:spPr/>
        <p:txBody>
          <a:bodyPr/>
          <a:lstStyle/>
          <a:p>
            <a:pPr algn="ctr"/>
            <a:r>
              <a:rPr lang="en-US" dirty="0"/>
              <a:t>What she talks about</a:t>
            </a:r>
          </a:p>
        </p:txBody>
      </p:sp>
      <p:graphicFrame>
        <p:nvGraphicFramePr>
          <p:cNvPr id="5" name="Content Placeholder 4">
            <a:extLst>
              <a:ext uri="{FF2B5EF4-FFF2-40B4-BE49-F238E27FC236}">
                <a16:creationId xmlns:a16="http://schemas.microsoft.com/office/drawing/2014/main" id="{A1BB92C8-988B-4A95-8CAE-80529A7AD57F}"/>
              </a:ext>
            </a:extLst>
          </p:cNvPr>
          <p:cNvGraphicFramePr>
            <a:graphicFrameLocks noGrp="1"/>
          </p:cNvGraphicFramePr>
          <p:nvPr>
            <p:ph idx="1"/>
          </p:nvPr>
        </p:nvGraphicFramePr>
        <p:xfrm>
          <a:off x="1658463" y="2738217"/>
          <a:ext cx="8824912" cy="3545840"/>
        </p:xfrm>
        <a:graphic>
          <a:graphicData uri="http://schemas.openxmlformats.org/drawingml/2006/table">
            <a:tbl>
              <a:tblPr firstRow="1" bandRow="1">
                <a:tableStyleId>{5C22544A-7EE6-4342-B048-85BDC9FD1C3A}</a:tableStyleId>
              </a:tblPr>
              <a:tblGrid>
                <a:gridCol w="2206228">
                  <a:extLst>
                    <a:ext uri="{9D8B030D-6E8A-4147-A177-3AD203B41FA5}">
                      <a16:colId xmlns:a16="http://schemas.microsoft.com/office/drawing/2014/main" val="4294362596"/>
                    </a:ext>
                  </a:extLst>
                </a:gridCol>
                <a:gridCol w="2206228">
                  <a:extLst>
                    <a:ext uri="{9D8B030D-6E8A-4147-A177-3AD203B41FA5}">
                      <a16:colId xmlns:a16="http://schemas.microsoft.com/office/drawing/2014/main" val="765038020"/>
                    </a:ext>
                  </a:extLst>
                </a:gridCol>
                <a:gridCol w="2206228">
                  <a:extLst>
                    <a:ext uri="{9D8B030D-6E8A-4147-A177-3AD203B41FA5}">
                      <a16:colId xmlns:a16="http://schemas.microsoft.com/office/drawing/2014/main" val="1486041220"/>
                    </a:ext>
                  </a:extLst>
                </a:gridCol>
                <a:gridCol w="2206228">
                  <a:extLst>
                    <a:ext uri="{9D8B030D-6E8A-4147-A177-3AD203B41FA5}">
                      <a16:colId xmlns:a16="http://schemas.microsoft.com/office/drawing/2014/main" val="601121745"/>
                    </a:ext>
                  </a:extLst>
                </a:gridCol>
              </a:tblGrid>
              <a:tr h="370840">
                <a:tc>
                  <a:txBody>
                    <a:bodyPr/>
                    <a:lstStyle/>
                    <a:p>
                      <a:pPr algn="ctr"/>
                      <a:r>
                        <a:rPr lang="en-US" sz="1600" baseline="0" dirty="0"/>
                        <a:t>Topic</a:t>
                      </a:r>
                    </a:p>
                  </a:txBody>
                  <a:tcPr marL="76738" marR="76738"/>
                </a:tc>
                <a:tc>
                  <a:txBody>
                    <a:bodyPr/>
                    <a:lstStyle/>
                    <a:p>
                      <a:pPr algn="ctr"/>
                      <a:r>
                        <a:rPr lang="en-US" sz="1600" baseline="0" dirty="0"/>
                        <a:t>Number of Posts</a:t>
                      </a:r>
                    </a:p>
                  </a:txBody>
                  <a:tcPr marL="76738" marR="76738"/>
                </a:tc>
                <a:tc>
                  <a:txBody>
                    <a:bodyPr/>
                    <a:lstStyle/>
                    <a:p>
                      <a:pPr algn="ctr"/>
                      <a:r>
                        <a:rPr lang="en-US" sz="1600" baseline="0" dirty="0"/>
                        <a:t>Number of “Great Posts”</a:t>
                      </a:r>
                    </a:p>
                  </a:txBody>
                  <a:tcPr marL="76738" marR="76738"/>
                </a:tc>
                <a:tc>
                  <a:txBody>
                    <a:bodyPr/>
                    <a:lstStyle/>
                    <a:p>
                      <a:pPr algn="ctr"/>
                      <a:r>
                        <a:rPr lang="en-US" sz="1600" baseline="0" dirty="0"/>
                        <a:t>Percentage of Topic = GP</a:t>
                      </a:r>
                    </a:p>
                  </a:txBody>
                  <a:tcPr marL="76738" marR="76738"/>
                </a:tc>
                <a:extLst>
                  <a:ext uri="{0D108BD9-81ED-4DB2-BD59-A6C34878D82A}">
                    <a16:rowId xmlns:a16="http://schemas.microsoft.com/office/drawing/2014/main" val="2638625869"/>
                  </a:ext>
                </a:extLst>
              </a:tr>
              <a:tr h="370840">
                <a:tc>
                  <a:txBody>
                    <a:bodyPr/>
                    <a:lstStyle/>
                    <a:p>
                      <a:pPr algn="ctr"/>
                      <a:r>
                        <a:rPr lang="en-US" dirty="0"/>
                        <a:t>Everyday Life</a:t>
                      </a:r>
                    </a:p>
                  </a:txBody>
                  <a:tcPr marL="76738" marR="76738"/>
                </a:tc>
                <a:tc>
                  <a:txBody>
                    <a:bodyPr/>
                    <a:lstStyle/>
                    <a:p>
                      <a:pPr algn="ctr"/>
                      <a:r>
                        <a:rPr lang="en-US" dirty="0"/>
                        <a:t>69</a:t>
                      </a:r>
                    </a:p>
                  </a:txBody>
                  <a:tcPr marL="76738" marR="76738"/>
                </a:tc>
                <a:tc>
                  <a:txBody>
                    <a:bodyPr/>
                    <a:lstStyle/>
                    <a:p>
                      <a:pPr algn="ctr"/>
                      <a:r>
                        <a:rPr lang="en-US" dirty="0"/>
                        <a:t>6</a:t>
                      </a:r>
                    </a:p>
                  </a:txBody>
                  <a:tcPr marL="76738" marR="76738"/>
                </a:tc>
                <a:tc>
                  <a:txBody>
                    <a:bodyPr/>
                    <a:lstStyle/>
                    <a:p>
                      <a:pPr algn="ctr"/>
                      <a:r>
                        <a:rPr lang="en-US" dirty="0"/>
                        <a:t>8.6%</a:t>
                      </a:r>
                    </a:p>
                  </a:txBody>
                  <a:tcPr marL="76738" marR="76738"/>
                </a:tc>
                <a:extLst>
                  <a:ext uri="{0D108BD9-81ED-4DB2-BD59-A6C34878D82A}">
                    <a16:rowId xmlns:a16="http://schemas.microsoft.com/office/drawing/2014/main" val="3101017075"/>
                  </a:ext>
                </a:extLst>
              </a:tr>
              <a:tr h="370840">
                <a:tc>
                  <a:txBody>
                    <a:bodyPr/>
                    <a:lstStyle/>
                    <a:p>
                      <a:pPr algn="ctr"/>
                      <a:r>
                        <a:rPr lang="en-US" dirty="0"/>
                        <a:t>Blog/Fashion</a:t>
                      </a:r>
                    </a:p>
                  </a:txBody>
                  <a:tcPr marL="76738" marR="76738"/>
                </a:tc>
                <a:tc>
                  <a:txBody>
                    <a:bodyPr/>
                    <a:lstStyle/>
                    <a:p>
                      <a:pPr algn="ctr"/>
                      <a:r>
                        <a:rPr lang="en-US" dirty="0"/>
                        <a:t>47</a:t>
                      </a:r>
                    </a:p>
                  </a:txBody>
                  <a:tcPr marL="76738" marR="76738"/>
                </a:tc>
                <a:tc>
                  <a:txBody>
                    <a:bodyPr/>
                    <a:lstStyle/>
                    <a:p>
                      <a:pPr algn="ctr"/>
                      <a:r>
                        <a:rPr lang="en-US" dirty="0"/>
                        <a:t>15</a:t>
                      </a:r>
                    </a:p>
                  </a:txBody>
                  <a:tcPr marL="76738" marR="76738"/>
                </a:tc>
                <a:tc>
                  <a:txBody>
                    <a:bodyPr/>
                    <a:lstStyle/>
                    <a:p>
                      <a:pPr algn="ctr"/>
                      <a:r>
                        <a:rPr lang="en-US" dirty="0"/>
                        <a:t>31.9%</a:t>
                      </a:r>
                    </a:p>
                  </a:txBody>
                  <a:tcPr marL="76738" marR="76738"/>
                </a:tc>
                <a:extLst>
                  <a:ext uri="{0D108BD9-81ED-4DB2-BD59-A6C34878D82A}">
                    <a16:rowId xmlns:a16="http://schemas.microsoft.com/office/drawing/2014/main" val="1025302965"/>
                  </a:ext>
                </a:extLst>
              </a:tr>
              <a:tr h="370840">
                <a:tc>
                  <a:txBody>
                    <a:bodyPr/>
                    <a:lstStyle/>
                    <a:p>
                      <a:pPr algn="ctr"/>
                      <a:r>
                        <a:rPr lang="en-US" dirty="0"/>
                        <a:t>Shopping</a:t>
                      </a:r>
                    </a:p>
                  </a:txBody>
                  <a:tcPr marL="76738" marR="76738"/>
                </a:tc>
                <a:tc>
                  <a:txBody>
                    <a:bodyPr/>
                    <a:lstStyle/>
                    <a:p>
                      <a:pPr algn="ctr"/>
                      <a:r>
                        <a:rPr lang="en-US" dirty="0"/>
                        <a:t>42</a:t>
                      </a:r>
                    </a:p>
                  </a:txBody>
                  <a:tcPr marL="76738" marR="76738"/>
                </a:tc>
                <a:tc>
                  <a:txBody>
                    <a:bodyPr/>
                    <a:lstStyle/>
                    <a:p>
                      <a:pPr algn="ctr"/>
                      <a:r>
                        <a:rPr lang="en-US" dirty="0"/>
                        <a:t>11</a:t>
                      </a:r>
                    </a:p>
                  </a:txBody>
                  <a:tcPr marL="76738" marR="76738"/>
                </a:tc>
                <a:tc>
                  <a:txBody>
                    <a:bodyPr/>
                    <a:lstStyle/>
                    <a:p>
                      <a:pPr algn="ctr"/>
                      <a:r>
                        <a:rPr lang="en-US" dirty="0"/>
                        <a:t>26.1%</a:t>
                      </a:r>
                    </a:p>
                  </a:txBody>
                  <a:tcPr marL="76738" marR="76738"/>
                </a:tc>
                <a:extLst>
                  <a:ext uri="{0D108BD9-81ED-4DB2-BD59-A6C34878D82A}">
                    <a16:rowId xmlns:a16="http://schemas.microsoft.com/office/drawing/2014/main" val="1155387347"/>
                  </a:ext>
                </a:extLst>
              </a:tr>
              <a:tr h="370840">
                <a:tc>
                  <a:txBody>
                    <a:bodyPr/>
                    <a:lstStyle/>
                    <a:p>
                      <a:pPr algn="ctr"/>
                      <a:r>
                        <a:rPr lang="en-US" dirty="0"/>
                        <a:t>Kansas City</a:t>
                      </a:r>
                    </a:p>
                  </a:txBody>
                  <a:tcPr marL="76738" marR="76738"/>
                </a:tc>
                <a:tc>
                  <a:txBody>
                    <a:bodyPr/>
                    <a:lstStyle/>
                    <a:p>
                      <a:pPr algn="ctr"/>
                      <a:r>
                        <a:rPr lang="en-US" dirty="0"/>
                        <a:t>37</a:t>
                      </a:r>
                    </a:p>
                  </a:txBody>
                  <a:tcPr marL="76738" marR="76738"/>
                </a:tc>
                <a:tc>
                  <a:txBody>
                    <a:bodyPr/>
                    <a:lstStyle/>
                    <a:p>
                      <a:pPr algn="ctr"/>
                      <a:r>
                        <a:rPr lang="en-US" dirty="0"/>
                        <a:t>6</a:t>
                      </a:r>
                    </a:p>
                  </a:txBody>
                  <a:tcPr marL="76738" marR="76738"/>
                </a:tc>
                <a:tc>
                  <a:txBody>
                    <a:bodyPr/>
                    <a:lstStyle/>
                    <a:p>
                      <a:pPr algn="ctr"/>
                      <a:r>
                        <a:rPr lang="en-US" dirty="0"/>
                        <a:t>16.2%</a:t>
                      </a:r>
                    </a:p>
                  </a:txBody>
                  <a:tcPr marL="76738" marR="76738"/>
                </a:tc>
                <a:extLst>
                  <a:ext uri="{0D108BD9-81ED-4DB2-BD59-A6C34878D82A}">
                    <a16:rowId xmlns:a16="http://schemas.microsoft.com/office/drawing/2014/main" val="3373798412"/>
                  </a:ext>
                </a:extLst>
              </a:tr>
              <a:tr h="370840">
                <a:tc>
                  <a:txBody>
                    <a:bodyPr/>
                    <a:lstStyle/>
                    <a:p>
                      <a:pPr algn="ctr"/>
                      <a:r>
                        <a:rPr lang="en-US" dirty="0"/>
                        <a:t>Food</a:t>
                      </a:r>
                    </a:p>
                  </a:txBody>
                  <a:tcPr marL="76738" marR="76738"/>
                </a:tc>
                <a:tc>
                  <a:txBody>
                    <a:bodyPr/>
                    <a:lstStyle/>
                    <a:p>
                      <a:pPr algn="ctr"/>
                      <a:r>
                        <a:rPr lang="en-US" dirty="0"/>
                        <a:t>31</a:t>
                      </a:r>
                    </a:p>
                  </a:txBody>
                  <a:tcPr marL="76738" marR="76738"/>
                </a:tc>
                <a:tc>
                  <a:txBody>
                    <a:bodyPr/>
                    <a:lstStyle/>
                    <a:p>
                      <a:pPr algn="ctr"/>
                      <a:r>
                        <a:rPr lang="en-US" dirty="0"/>
                        <a:t>1</a:t>
                      </a:r>
                    </a:p>
                  </a:txBody>
                  <a:tcPr marL="76738" marR="76738"/>
                </a:tc>
                <a:tc>
                  <a:txBody>
                    <a:bodyPr/>
                    <a:lstStyle/>
                    <a:p>
                      <a:pPr algn="ctr"/>
                      <a:r>
                        <a:rPr lang="en-US" dirty="0"/>
                        <a:t>3.2%</a:t>
                      </a:r>
                    </a:p>
                  </a:txBody>
                  <a:tcPr marL="76738" marR="76738"/>
                </a:tc>
                <a:extLst>
                  <a:ext uri="{0D108BD9-81ED-4DB2-BD59-A6C34878D82A}">
                    <a16:rowId xmlns:a16="http://schemas.microsoft.com/office/drawing/2014/main" val="3834924516"/>
                  </a:ext>
                </a:extLst>
              </a:tr>
              <a:tr h="370840">
                <a:tc>
                  <a:txBody>
                    <a:bodyPr/>
                    <a:lstStyle/>
                    <a:p>
                      <a:pPr algn="ctr"/>
                      <a:r>
                        <a:rPr lang="en-US" dirty="0"/>
                        <a:t>Video Games</a:t>
                      </a:r>
                    </a:p>
                  </a:txBody>
                  <a:tcPr marL="76738" marR="76738"/>
                </a:tc>
                <a:tc>
                  <a:txBody>
                    <a:bodyPr/>
                    <a:lstStyle/>
                    <a:p>
                      <a:pPr algn="ctr"/>
                      <a:r>
                        <a:rPr lang="en-US" dirty="0"/>
                        <a:t>12</a:t>
                      </a:r>
                    </a:p>
                  </a:txBody>
                  <a:tcPr marL="76738" marR="76738"/>
                </a:tc>
                <a:tc>
                  <a:txBody>
                    <a:bodyPr/>
                    <a:lstStyle/>
                    <a:p>
                      <a:pPr algn="ctr"/>
                      <a:r>
                        <a:rPr lang="en-US" dirty="0"/>
                        <a:t>1</a:t>
                      </a:r>
                    </a:p>
                  </a:txBody>
                  <a:tcPr marL="76738" marR="76738"/>
                </a:tc>
                <a:tc>
                  <a:txBody>
                    <a:bodyPr/>
                    <a:lstStyle/>
                    <a:p>
                      <a:pPr algn="ctr"/>
                      <a:r>
                        <a:rPr lang="en-US" dirty="0"/>
                        <a:t>8.3%</a:t>
                      </a:r>
                    </a:p>
                  </a:txBody>
                  <a:tcPr marL="76738" marR="76738"/>
                </a:tc>
                <a:extLst>
                  <a:ext uri="{0D108BD9-81ED-4DB2-BD59-A6C34878D82A}">
                    <a16:rowId xmlns:a16="http://schemas.microsoft.com/office/drawing/2014/main" val="2610444860"/>
                  </a:ext>
                </a:extLst>
              </a:tr>
              <a:tr h="370840">
                <a:tc>
                  <a:txBody>
                    <a:bodyPr/>
                    <a:lstStyle/>
                    <a:p>
                      <a:pPr algn="ctr"/>
                      <a:r>
                        <a:rPr lang="en-US" dirty="0"/>
                        <a:t>Breakfast</a:t>
                      </a:r>
                    </a:p>
                  </a:txBody>
                  <a:tcPr marL="76738" marR="76738"/>
                </a:tc>
                <a:tc>
                  <a:txBody>
                    <a:bodyPr/>
                    <a:lstStyle/>
                    <a:p>
                      <a:pPr algn="ctr"/>
                      <a:r>
                        <a:rPr lang="en-US" dirty="0"/>
                        <a:t>11</a:t>
                      </a:r>
                    </a:p>
                  </a:txBody>
                  <a:tcPr marL="76738" marR="76738"/>
                </a:tc>
                <a:tc>
                  <a:txBody>
                    <a:bodyPr/>
                    <a:lstStyle/>
                    <a:p>
                      <a:pPr algn="ctr"/>
                      <a:r>
                        <a:rPr lang="en-US" dirty="0"/>
                        <a:t>1</a:t>
                      </a:r>
                    </a:p>
                  </a:txBody>
                  <a:tcPr marL="76738" marR="76738"/>
                </a:tc>
                <a:tc>
                  <a:txBody>
                    <a:bodyPr/>
                    <a:lstStyle/>
                    <a:p>
                      <a:pPr algn="ctr"/>
                      <a:r>
                        <a:rPr lang="en-US" dirty="0"/>
                        <a:t>9%</a:t>
                      </a:r>
                    </a:p>
                  </a:txBody>
                  <a:tcPr marL="76738" marR="76738"/>
                </a:tc>
                <a:extLst>
                  <a:ext uri="{0D108BD9-81ED-4DB2-BD59-A6C34878D82A}">
                    <a16:rowId xmlns:a16="http://schemas.microsoft.com/office/drawing/2014/main" val="2777093140"/>
                  </a:ext>
                </a:extLst>
              </a:tr>
              <a:tr h="370840">
                <a:tc>
                  <a:txBody>
                    <a:bodyPr/>
                    <a:lstStyle/>
                    <a:p>
                      <a:pPr algn="ctr"/>
                      <a:r>
                        <a:rPr lang="en-US" dirty="0"/>
                        <a:t>Autumn</a:t>
                      </a:r>
                    </a:p>
                  </a:txBody>
                  <a:tcPr marL="76738" marR="76738"/>
                </a:tc>
                <a:tc>
                  <a:txBody>
                    <a:bodyPr/>
                    <a:lstStyle/>
                    <a:p>
                      <a:pPr algn="ctr"/>
                      <a:r>
                        <a:rPr lang="en-US" dirty="0"/>
                        <a:t>6</a:t>
                      </a:r>
                    </a:p>
                  </a:txBody>
                  <a:tcPr marL="76738" marR="76738"/>
                </a:tc>
                <a:tc>
                  <a:txBody>
                    <a:bodyPr/>
                    <a:lstStyle/>
                    <a:p>
                      <a:pPr algn="ctr"/>
                      <a:r>
                        <a:rPr lang="en-US" dirty="0"/>
                        <a:t>0</a:t>
                      </a:r>
                    </a:p>
                  </a:txBody>
                  <a:tcPr marL="76738" marR="76738"/>
                </a:tc>
                <a:tc>
                  <a:txBody>
                    <a:bodyPr/>
                    <a:lstStyle/>
                    <a:p>
                      <a:pPr algn="ctr"/>
                      <a:r>
                        <a:rPr lang="en-US" dirty="0"/>
                        <a:t>0%</a:t>
                      </a:r>
                    </a:p>
                  </a:txBody>
                  <a:tcPr marL="76738" marR="76738"/>
                </a:tc>
                <a:extLst>
                  <a:ext uri="{0D108BD9-81ED-4DB2-BD59-A6C34878D82A}">
                    <a16:rowId xmlns:a16="http://schemas.microsoft.com/office/drawing/2014/main" val="1671165976"/>
                  </a:ext>
                </a:extLst>
              </a:tr>
            </a:tbl>
          </a:graphicData>
        </a:graphic>
      </p:graphicFrame>
      <p:sp>
        <p:nvSpPr>
          <p:cNvPr id="6" name="Arrow: Right 5">
            <a:extLst>
              <a:ext uri="{FF2B5EF4-FFF2-40B4-BE49-F238E27FC236}">
                <a16:creationId xmlns:a16="http://schemas.microsoft.com/office/drawing/2014/main" id="{AADFE9C7-FE61-4548-AC74-DD5474D8F0B6}"/>
              </a:ext>
            </a:extLst>
          </p:cNvPr>
          <p:cNvSpPr/>
          <p:nvPr/>
        </p:nvSpPr>
        <p:spPr>
          <a:xfrm>
            <a:off x="319314" y="5019765"/>
            <a:ext cx="1190172" cy="7315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976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DD4888-3518-4B1C-BD60-3BEF70B15837}"/>
              </a:ext>
            </a:extLst>
          </p:cNvPr>
          <p:cNvSpPr>
            <a:spLocks noGrp="1"/>
          </p:cNvSpPr>
          <p:nvPr>
            <p:ph type="title"/>
          </p:nvPr>
        </p:nvSpPr>
        <p:spPr/>
        <p:txBody>
          <a:bodyPr/>
          <a:lstStyle/>
          <a:p>
            <a:pPr algn="ctr"/>
            <a:r>
              <a:rPr lang="en-US" dirty="0"/>
              <a:t>We are nerds…</a:t>
            </a:r>
          </a:p>
        </p:txBody>
      </p:sp>
      <p:pic>
        <p:nvPicPr>
          <p:cNvPr id="8" name="Content Placeholder 7">
            <a:extLst>
              <a:ext uri="{FF2B5EF4-FFF2-40B4-BE49-F238E27FC236}">
                <a16:creationId xmlns:a16="http://schemas.microsoft.com/office/drawing/2014/main" id="{321AA293-A888-462C-886C-A24AA94B17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1640" y="1907225"/>
            <a:ext cx="7471812" cy="4794747"/>
          </a:xfrm>
        </p:spPr>
      </p:pic>
    </p:spTree>
    <p:extLst>
      <p:ext uri="{BB962C8B-B14F-4D97-AF65-F5344CB8AC3E}">
        <p14:creationId xmlns:p14="http://schemas.microsoft.com/office/powerpoint/2010/main" val="29491402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2085</TotalTime>
  <Words>1415</Words>
  <Application>Microsoft Office PowerPoint</Application>
  <PresentationFormat>Widescreen</PresentationFormat>
  <Paragraphs>268</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Ion Boardroom</vt:lpstr>
      <vt:lpstr>Instagram Analysis </vt:lpstr>
      <vt:lpstr>This is Annie</vt:lpstr>
      <vt:lpstr>Questions</vt:lpstr>
      <vt:lpstr>Annie’s Instagram</vt:lpstr>
      <vt:lpstr>Word Cloud!</vt:lpstr>
      <vt:lpstr>What she posts about</vt:lpstr>
      <vt:lpstr>Did I mention that she likes Target?</vt:lpstr>
      <vt:lpstr>What she talks about</vt:lpstr>
      <vt:lpstr>We are nerds…</vt:lpstr>
      <vt:lpstr>What she talks about</vt:lpstr>
      <vt:lpstr>To quote Ron Swanson:</vt:lpstr>
      <vt:lpstr>What she talks about</vt:lpstr>
      <vt:lpstr>Prediction (Decision Tree)</vt:lpstr>
      <vt:lpstr>The Results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Instagram Title</dc:title>
  <dc:creator>Austen,Corey</dc:creator>
  <cp:lastModifiedBy>Austen,Corey</cp:lastModifiedBy>
  <cp:revision>33</cp:revision>
  <dcterms:created xsi:type="dcterms:W3CDTF">2018-02-28T14:29:38Z</dcterms:created>
  <dcterms:modified xsi:type="dcterms:W3CDTF">2018-03-03T21:08:53Z</dcterms:modified>
</cp:coreProperties>
</file>

<file path=docProps/thumbnail.jpeg>
</file>